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994C7CA-05F9-47BE-86C2-D8F5EA90C257}"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94C7CA-05F9-47BE-86C2-D8F5EA90C25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94C7CA-05F9-47BE-86C2-D8F5EA90C25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94C7CA-05F9-47BE-86C2-D8F5EA90C25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994C7CA-05F9-47BE-86C2-D8F5EA90C257}"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94C7CA-05F9-47BE-86C2-D8F5EA90C257}"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994C7CA-05F9-47BE-86C2-D8F5EA90C25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994C7CA-05F9-47BE-86C2-D8F5EA90C25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994C7CA-05F9-47BE-86C2-D8F5EA90C25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994C7CA-05F9-47BE-86C2-D8F5EA90C25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29AE6E9-5058-4402-9230-520DF859F476}" type="datetimeFigureOut">
              <a:rPr lang="en-US" smtClean="0"/>
              <a:t>2/20/2017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994C7CA-05F9-47BE-86C2-D8F5EA90C257}"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29AE6E9-5058-4402-9230-520DF859F476}" type="datetimeFigureOut">
              <a:rPr lang="en-US" smtClean="0"/>
              <a:t>2/20/2017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994C7CA-05F9-47BE-86C2-D8F5EA90C257}"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Strategic Planning Goals</a:t>
            </a:r>
            <a:endParaRPr lang="en-US" dirty="0"/>
          </a:p>
        </p:txBody>
      </p:sp>
      <p:sp>
        <p:nvSpPr>
          <p:cNvPr id="3" name="Subtitle 2"/>
          <p:cNvSpPr>
            <a:spLocks noGrp="1"/>
          </p:cNvSpPr>
          <p:nvPr>
            <p:ph type="subTitle" idx="1"/>
          </p:nvPr>
        </p:nvSpPr>
        <p:spPr/>
        <p:txBody>
          <a:bodyPr/>
          <a:lstStyle/>
          <a:p>
            <a:r>
              <a:rPr lang="en-US" dirty="0" smtClean="0"/>
              <a:t>Spring 2017</a:t>
            </a:r>
            <a:endParaRPr lang="en-US" dirty="0"/>
          </a:p>
        </p:txBody>
      </p:sp>
    </p:spTree>
    <p:extLst>
      <p:ext uri="{BB962C8B-B14F-4D97-AF65-F5344CB8AC3E}">
        <p14:creationId xmlns:p14="http://schemas.microsoft.com/office/powerpoint/2010/main" val="23872991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143000"/>
          </a:xfrm>
        </p:spPr>
        <p:txBody>
          <a:bodyPr>
            <a:noAutofit/>
          </a:bodyPr>
          <a:lstStyle/>
          <a:p>
            <a:r>
              <a:rPr lang="en-US" sz="4400" b="1" dirty="0"/>
              <a:t>Strategic Goal 3</a:t>
            </a:r>
            <a:r>
              <a:rPr lang="en-US" sz="4400" b="1" dirty="0" smtClean="0"/>
              <a:t>:</a:t>
            </a:r>
            <a:r>
              <a:rPr lang="en-US" sz="3600" b="1" dirty="0" smtClean="0"/>
              <a:t/>
            </a:r>
            <a:br>
              <a:rPr lang="en-US" sz="3600" b="1" dirty="0" smtClean="0"/>
            </a:br>
            <a:r>
              <a:rPr lang="en-US" sz="4000" b="1" dirty="0" smtClean="0"/>
              <a:t>Alcohol </a:t>
            </a:r>
            <a:r>
              <a:rPr lang="en-US" sz="4000" b="1" dirty="0"/>
              <a:t>and Other Drug Abuse (</a:t>
            </a:r>
            <a:r>
              <a:rPr lang="en-US" sz="4000" b="1" dirty="0" smtClean="0"/>
              <a:t>AODA)</a:t>
            </a:r>
            <a:br>
              <a:rPr lang="en-US" sz="4000" b="1" dirty="0" smtClean="0"/>
            </a:br>
            <a:r>
              <a:rPr lang="en-US" sz="4000" b="1" dirty="0" smtClean="0"/>
              <a:t>Evaluation</a:t>
            </a:r>
            <a:endParaRPr lang="en-US" sz="4000" dirty="0"/>
          </a:p>
        </p:txBody>
      </p:sp>
      <p:sp>
        <p:nvSpPr>
          <p:cNvPr id="3" name="Content Placeholder 2"/>
          <p:cNvSpPr>
            <a:spLocks noGrp="1"/>
          </p:cNvSpPr>
          <p:nvPr>
            <p:ph idx="1"/>
          </p:nvPr>
        </p:nvSpPr>
        <p:spPr>
          <a:xfrm>
            <a:off x="457200" y="3124200"/>
            <a:ext cx="8229600" cy="2819400"/>
          </a:xfrm>
        </p:spPr>
        <p:txBody>
          <a:bodyPr/>
          <a:lstStyle/>
          <a:p>
            <a:pPr marL="0" indent="0">
              <a:buNone/>
            </a:pPr>
            <a:r>
              <a:rPr lang="en-US" dirty="0"/>
              <a:t>In July, members of the AODA committees will present to the Medford School Board a review of the year’s activities, data collected, and will share upcoming year’s plans. </a:t>
            </a:r>
            <a:endParaRPr lang="en-US" dirty="0"/>
          </a:p>
        </p:txBody>
      </p:sp>
    </p:spTree>
    <p:extLst>
      <p:ext uri="{BB962C8B-B14F-4D97-AF65-F5344CB8AC3E}">
        <p14:creationId xmlns:p14="http://schemas.microsoft.com/office/powerpoint/2010/main" val="340203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500" b="1" dirty="0" smtClean="0"/>
              <a:t>Strategic Goal 4:  Life Skills</a:t>
            </a:r>
            <a:endParaRPr lang="en-US" sz="4500" dirty="0"/>
          </a:p>
        </p:txBody>
      </p:sp>
      <p:sp>
        <p:nvSpPr>
          <p:cNvPr id="3" name="Content Placeholder 2"/>
          <p:cNvSpPr>
            <a:spLocks noGrp="1"/>
          </p:cNvSpPr>
          <p:nvPr>
            <p:ph idx="1"/>
          </p:nvPr>
        </p:nvSpPr>
        <p:spPr/>
        <p:txBody>
          <a:bodyPr>
            <a:normAutofit lnSpcReduction="10000"/>
          </a:bodyPr>
          <a:lstStyle/>
          <a:p>
            <a:pPr marL="0" indent="0">
              <a:buNone/>
            </a:pPr>
            <a:r>
              <a:rPr lang="en-US" dirty="0"/>
              <a:t>To prepare our students for the work world and life, we will:</a:t>
            </a:r>
          </a:p>
          <a:p>
            <a:pPr marL="0" indent="0">
              <a:buNone/>
            </a:pPr>
            <a:r>
              <a:rPr lang="en-US" dirty="0"/>
              <a:t> </a:t>
            </a:r>
          </a:p>
          <a:p>
            <a:pPr marL="461963" lvl="0" indent="-461963" fontAlgn="base">
              <a:buNone/>
            </a:pPr>
            <a:r>
              <a:rPr lang="en-US" dirty="0" smtClean="0"/>
              <a:t>1.	Give </a:t>
            </a:r>
            <a:r>
              <a:rPr lang="en-US" dirty="0"/>
              <a:t>students opportunities to practice and exhibit 21</a:t>
            </a:r>
            <a:r>
              <a:rPr lang="en-US" baseline="30000" dirty="0"/>
              <a:t>st</a:t>
            </a:r>
            <a:r>
              <a:rPr lang="en-US" dirty="0"/>
              <a:t> century learning skills such as common sense, perseverance, people skills, etc</a:t>
            </a:r>
            <a:r>
              <a:rPr lang="en-US" dirty="0" smtClean="0"/>
              <a:t>.</a:t>
            </a:r>
          </a:p>
          <a:p>
            <a:pPr marL="0" lvl="0" indent="0" fontAlgn="base">
              <a:buNone/>
            </a:pPr>
            <a:endParaRPr lang="en-US" dirty="0"/>
          </a:p>
          <a:p>
            <a:pPr marL="461963" lvl="0" indent="-461963" fontAlgn="base">
              <a:buNone/>
            </a:pPr>
            <a:r>
              <a:rPr lang="en-US" dirty="0" smtClean="0"/>
              <a:t>2.	Be </a:t>
            </a:r>
            <a:r>
              <a:rPr lang="en-US" dirty="0"/>
              <a:t>mindful of what employers are looking for in future employees by surveying local employers and postsecondary leaders, and continuing the discussions with them.</a:t>
            </a:r>
          </a:p>
          <a:p>
            <a:pPr marL="0" indent="0">
              <a:buNone/>
            </a:pPr>
            <a:endParaRPr lang="en-US" dirty="0"/>
          </a:p>
        </p:txBody>
      </p:sp>
    </p:spTree>
    <p:extLst>
      <p:ext uri="{BB962C8B-B14F-4D97-AF65-F5344CB8AC3E}">
        <p14:creationId xmlns:p14="http://schemas.microsoft.com/office/powerpoint/2010/main" val="374358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Strategic Goal </a:t>
            </a:r>
            <a:r>
              <a:rPr lang="en-US" b="1" dirty="0" smtClean="0"/>
              <a:t>4:</a:t>
            </a:r>
            <a:br>
              <a:rPr lang="en-US" b="1" dirty="0" smtClean="0"/>
            </a:br>
            <a:r>
              <a:rPr lang="en-US" b="1" dirty="0" smtClean="0"/>
              <a:t>Life </a:t>
            </a:r>
            <a:r>
              <a:rPr lang="en-US" b="1" dirty="0"/>
              <a:t>Skills </a:t>
            </a:r>
            <a:r>
              <a:rPr lang="en-US" b="1" dirty="0" smtClean="0"/>
              <a:t>- Action Plan</a:t>
            </a:r>
            <a:endParaRPr lang="en-US" dirty="0"/>
          </a:p>
        </p:txBody>
      </p:sp>
      <p:sp>
        <p:nvSpPr>
          <p:cNvPr id="3" name="Content Placeholder 2"/>
          <p:cNvSpPr>
            <a:spLocks noGrp="1"/>
          </p:cNvSpPr>
          <p:nvPr>
            <p:ph idx="1"/>
          </p:nvPr>
        </p:nvSpPr>
        <p:spPr/>
        <p:txBody>
          <a:bodyPr>
            <a:normAutofit fontScale="77500" lnSpcReduction="20000"/>
          </a:bodyPr>
          <a:lstStyle/>
          <a:p>
            <a:pPr marL="684213" indent="-684213">
              <a:buNone/>
            </a:pPr>
            <a:r>
              <a:rPr lang="en-US" dirty="0" smtClean="0"/>
              <a:t>4.1. </a:t>
            </a:r>
            <a:r>
              <a:rPr lang="en-US" dirty="0"/>
              <a:t>	Students will continue to practice 21st century skills within the school day, by increasing the amount of responsibility students have for their learning.  (Flexible learning spaces, personalized learning, etc.)</a:t>
            </a:r>
          </a:p>
          <a:p>
            <a:pPr marL="684213" indent="-684213">
              <a:buNone/>
            </a:pPr>
            <a:r>
              <a:rPr lang="en-US" dirty="0"/>
              <a:t> </a:t>
            </a:r>
          </a:p>
          <a:p>
            <a:pPr marL="684213" indent="-684213">
              <a:buNone/>
            </a:pPr>
            <a:r>
              <a:rPr lang="en-US" dirty="0" smtClean="0"/>
              <a:t>4.2.a.</a:t>
            </a:r>
            <a:r>
              <a:rPr lang="en-US" dirty="0"/>
              <a:t> 	During the month of September, the superintendent will continue to meet with local business and postsecondary leaders at the NTC annual meeting.</a:t>
            </a:r>
          </a:p>
          <a:p>
            <a:pPr marL="684213" indent="-684213">
              <a:buNone/>
            </a:pPr>
            <a:r>
              <a:rPr lang="en-US" dirty="0"/>
              <a:t> </a:t>
            </a:r>
          </a:p>
          <a:p>
            <a:pPr marL="684213" indent="-684213">
              <a:buNone/>
            </a:pPr>
            <a:r>
              <a:rPr lang="en-US" dirty="0" smtClean="0"/>
              <a:t>4.2.b.</a:t>
            </a:r>
            <a:r>
              <a:rPr lang="en-US" dirty="0"/>
              <a:t>	Every three years, we will devote one inservice day to have the entire staff tour local businesses.</a:t>
            </a:r>
          </a:p>
          <a:p>
            <a:pPr marL="684213" indent="-684213">
              <a:buNone/>
            </a:pPr>
            <a:r>
              <a:rPr lang="en-US" dirty="0"/>
              <a:t> </a:t>
            </a:r>
          </a:p>
          <a:p>
            <a:pPr marL="684213" indent="-684213">
              <a:buNone/>
            </a:pPr>
            <a:r>
              <a:rPr lang="en-US" dirty="0" smtClean="0"/>
              <a:t>4.2.c. </a:t>
            </a:r>
            <a:r>
              <a:rPr lang="en-US" dirty="0"/>
              <a:t>	Students will continue to participate in the Reality Fair, Homegrown Success and Junior Achievement, which partner with community businesses to teach students about the world of work.</a:t>
            </a:r>
          </a:p>
          <a:p>
            <a:endParaRPr lang="en-US" dirty="0"/>
          </a:p>
        </p:txBody>
      </p:sp>
    </p:spTree>
    <p:extLst>
      <p:ext uri="{BB962C8B-B14F-4D97-AF65-F5344CB8AC3E}">
        <p14:creationId xmlns:p14="http://schemas.microsoft.com/office/powerpoint/2010/main" val="380219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0"/>
            <a:ext cx="8229600" cy="1143000"/>
          </a:xfrm>
        </p:spPr>
        <p:txBody>
          <a:bodyPr>
            <a:normAutofit fontScale="90000"/>
          </a:bodyPr>
          <a:lstStyle/>
          <a:p>
            <a:r>
              <a:rPr lang="en-US" b="1" dirty="0"/>
              <a:t>Strategic Goal </a:t>
            </a:r>
            <a:r>
              <a:rPr lang="en-US" b="1" dirty="0" smtClean="0"/>
              <a:t>4:</a:t>
            </a:r>
            <a:br>
              <a:rPr lang="en-US" b="1" dirty="0" smtClean="0"/>
            </a:br>
            <a:r>
              <a:rPr lang="en-US" b="1" dirty="0" smtClean="0"/>
              <a:t>Life </a:t>
            </a:r>
            <a:r>
              <a:rPr lang="en-US" b="1" dirty="0"/>
              <a:t>Skills </a:t>
            </a:r>
            <a:r>
              <a:rPr lang="en-US" b="1" dirty="0" smtClean="0"/>
              <a:t>- Evaluation</a:t>
            </a:r>
            <a:endParaRPr lang="en-US" dirty="0"/>
          </a:p>
        </p:txBody>
      </p:sp>
      <p:sp>
        <p:nvSpPr>
          <p:cNvPr id="3" name="Content Placeholder 2"/>
          <p:cNvSpPr>
            <a:spLocks noGrp="1"/>
          </p:cNvSpPr>
          <p:nvPr>
            <p:ph idx="1"/>
          </p:nvPr>
        </p:nvSpPr>
        <p:spPr>
          <a:xfrm>
            <a:off x="457200" y="3352800"/>
            <a:ext cx="8229600" cy="2209800"/>
          </a:xfrm>
        </p:spPr>
        <p:txBody>
          <a:bodyPr/>
          <a:lstStyle/>
          <a:p>
            <a:pPr marL="0" indent="0">
              <a:buNone/>
            </a:pPr>
            <a:r>
              <a:rPr lang="en-US" dirty="0"/>
              <a:t>In March, an update on the teaching of life skills will be given to the Medford School Board by appropriate school employees.</a:t>
            </a:r>
          </a:p>
          <a:p>
            <a:pPr marL="0" indent="0">
              <a:buNone/>
            </a:pPr>
            <a:endParaRPr lang="en-US" dirty="0"/>
          </a:p>
        </p:txBody>
      </p:sp>
    </p:spTree>
    <p:extLst>
      <p:ext uri="{BB962C8B-B14F-4D97-AF65-F5344CB8AC3E}">
        <p14:creationId xmlns:p14="http://schemas.microsoft.com/office/powerpoint/2010/main" val="330950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Strategic Goal </a:t>
            </a:r>
            <a:r>
              <a:rPr lang="en-US" b="1" dirty="0" smtClean="0"/>
              <a:t>5:</a:t>
            </a:r>
            <a:br>
              <a:rPr lang="en-US" b="1" dirty="0" smtClean="0"/>
            </a:br>
            <a:r>
              <a:rPr lang="en-US" b="1" dirty="0" smtClean="0"/>
              <a:t>Operations </a:t>
            </a:r>
            <a:r>
              <a:rPr lang="en-US" b="1" dirty="0"/>
              <a:t>/ Technology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To keep our students and staff up to date on the latest technology by:</a:t>
            </a:r>
          </a:p>
          <a:p>
            <a:pPr marL="0" indent="0">
              <a:buNone/>
            </a:pPr>
            <a:r>
              <a:rPr lang="en-US" dirty="0"/>
              <a:t> </a:t>
            </a:r>
          </a:p>
          <a:p>
            <a:pPr marL="461963" lvl="0" indent="-461963" fontAlgn="base">
              <a:buNone/>
            </a:pPr>
            <a:r>
              <a:rPr lang="en-US" dirty="0" smtClean="0"/>
              <a:t>1.	Continuing </a:t>
            </a:r>
            <a:r>
              <a:rPr lang="en-US" dirty="0"/>
              <a:t>to provide and teach students how to use current technology appropriately</a:t>
            </a:r>
            <a:r>
              <a:rPr lang="en-US" dirty="0" smtClean="0"/>
              <a:t>.</a:t>
            </a:r>
          </a:p>
          <a:p>
            <a:pPr marL="461963" lvl="0" indent="-461963" fontAlgn="base">
              <a:buNone/>
            </a:pPr>
            <a:endParaRPr lang="en-US" dirty="0"/>
          </a:p>
          <a:p>
            <a:pPr marL="461963" lvl="0" indent="-461963" fontAlgn="base">
              <a:buNone/>
            </a:pPr>
            <a:r>
              <a:rPr lang="en-US" dirty="0" smtClean="0"/>
              <a:t>2.	Providing </a:t>
            </a:r>
            <a:r>
              <a:rPr lang="en-US" dirty="0"/>
              <a:t>appropriate professional development and encouragement for staff to utilize technology in their instruction</a:t>
            </a:r>
            <a:r>
              <a:rPr lang="en-US" dirty="0" smtClean="0"/>
              <a:t>.</a:t>
            </a:r>
          </a:p>
          <a:p>
            <a:pPr marL="0" lvl="0" indent="0" fontAlgn="base">
              <a:buNone/>
            </a:pPr>
            <a:endParaRPr lang="en-US" dirty="0"/>
          </a:p>
          <a:p>
            <a:pPr marL="461963" lvl="0" indent="-461963" fontAlgn="base">
              <a:buNone/>
            </a:pPr>
            <a:r>
              <a:rPr lang="en-US" dirty="0" smtClean="0"/>
              <a:t>3.	Working </a:t>
            </a:r>
            <a:r>
              <a:rPr lang="en-US" dirty="0"/>
              <a:t>with the community and legislators to expand countywide broadband accessibility and speed.</a:t>
            </a:r>
          </a:p>
          <a:p>
            <a:endParaRPr lang="en-US" dirty="0"/>
          </a:p>
        </p:txBody>
      </p:sp>
    </p:spTree>
    <p:extLst>
      <p:ext uri="{BB962C8B-B14F-4D97-AF65-F5344CB8AC3E}">
        <p14:creationId xmlns:p14="http://schemas.microsoft.com/office/powerpoint/2010/main" val="357301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b="1" dirty="0"/>
              <a:t>Strategic Goal </a:t>
            </a:r>
            <a:r>
              <a:rPr lang="en-US" b="1" dirty="0" smtClean="0"/>
              <a:t>5:</a:t>
            </a:r>
            <a:br>
              <a:rPr lang="en-US" b="1" dirty="0" smtClean="0"/>
            </a:br>
            <a:r>
              <a:rPr lang="en-US" b="1" dirty="0" smtClean="0"/>
              <a:t>Operations </a:t>
            </a:r>
            <a:r>
              <a:rPr lang="en-US" b="1" dirty="0"/>
              <a:t>/ </a:t>
            </a:r>
            <a:r>
              <a:rPr lang="en-US" b="1" dirty="0" smtClean="0"/>
              <a:t>Technology</a:t>
            </a:r>
            <a:br>
              <a:rPr lang="en-US" b="1" dirty="0" smtClean="0"/>
            </a:br>
            <a:r>
              <a:rPr lang="en-US" b="1" dirty="0" smtClean="0"/>
              <a:t>Action Plan</a:t>
            </a:r>
            <a:endParaRPr lang="en-US" dirty="0"/>
          </a:p>
        </p:txBody>
      </p:sp>
      <p:sp>
        <p:nvSpPr>
          <p:cNvPr id="3" name="Content Placeholder 2"/>
          <p:cNvSpPr>
            <a:spLocks noGrp="1"/>
          </p:cNvSpPr>
          <p:nvPr>
            <p:ph idx="1"/>
          </p:nvPr>
        </p:nvSpPr>
        <p:spPr>
          <a:xfrm>
            <a:off x="457200" y="2286000"/>
            <a:ext cx="8229600" cy="4160520"/>
          </a:xfrm>
        </p:spPr>
        <p:txBody>
          <a:bodyPr>
            <a:normAutofit fontScale="85000" lnSpcReduction="10000"/>
          </a:bodyPr>
          <a:lstStyle/>
          <a:p>
            <a:pPr marL="684213" indent="-684213">
              <a:buNone/>
            </a:pPr>
            <a:r>
              <a:rPr lang="en-US" dirty="0" smtClean="0"/>
              <a:t>5.1. </a:t>
            </a:r>
            <a:r>
              <a:rPr lang="en-US" dirty="0"/>
              <a:t>	The district technology committee, headed by the district technology engineer, will continue to update the three-year technology plan to ensure that all students have updated technology that they use to help improve their educational experience.  </a:t>
            </a:r>
          </a:p>
          <a:p>
            <a:pPr marL="684213" indent="-684213">
              <a:buNone/>
            </a:pPr>
            <a:r>
              <a:rPr lang="en-US" dirty="0"/>
              <a:t> </a:t>
            </a:r>
          </a:p>
          <a:p>
            <a:pPr marL="684213" indent="-684213">
              <a:buNone/>
            </a:pPr>
            <a:r>
              <a:rPr lang="en-US" dirty="0" smtClean="0"/>
              <a:t>5.2. </a:t>
            </a:r>
            <a:r>
              <a:rPr lang="en-US" dirty="0"/>
              <a:t>	Staff will continue to have required and optional technology seminars offered during early release days, </a:t>
            </a:r>
            <a:r>
              <a:rPr lang="en-US" dirty="0"/>
              <a:t>inservices</a:t>
            </a:r>
            <a:r>
              <a:rPr lang="en-US" dirty="0"/>
              <a:t> and the summer. </a:t>
            </a:r>
          </a:p>
          <a:p>
            <a:pPr marL="684213" indent="-684213">
              <a:buNone/>
            </a:pPr>
            <a:r>
              <a:rPr lang="en-US" dirty="0"/>
              <a:t> </a:t>
            </a:r>
          </a:p>
          <a:p>
            <a:pPr marL="684213" indent="-684213">
              <a:buNone/>
            </a:pPr>
            <a:r>
              <a:rPr lang="en-US" dirty="0" smtClean="0"/>
              <a:t>5.3. </a:t>
            </a:r>
            <a:r>
              <a:rPr lang="en-US" dirty="0"/>
              <a:t>	The superintendent will continue to work with our elected officials to fund the expansion of broadband services.</a:t>
            </a:r>
          </a:p>
          <a:p>
            <a:pPr marL="684213" indent="-684213">
              <a:buNone/>
            </a:pPr>
            <a:endParaRPr lang="en-US" dirty="0"/>
          </a:p>
        </p:txBody>
      </p:sp>
    </p:spTree>
    <p:extLst>
      <p:ext uri="{BB962C8B-B14F-4D97-AF65-F5344CB8AC3E}">
        <p14:creationId xmlns:p14="http://schemas.microsoft.com/office/powerpoint/2010/main" val="182570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1143000"/>
          </a:xfrm>
        </p:spPr>
        <p:txBody>
          <a:bodyPr>
            <a:normAutofit fontScale="90000"/>
          </a:bodyPr>
          <a:lstStyle/>
          <a:p>
            <a:r>
              <a:rPr lang="en-US" b="1" dirty="0"/>
              <a:t>Strategic Goal </a:t>
            </a:r>
            <a:r>
              <a:rPr lang="en-US" b="1" dirty="0" smtClean="0"/>
              <a:t>5:</a:t>
            </a:r>
            <a:br>
              <a:rPr lang="en-US" b="1" dirty="0" smtClean="0"/>
            </a:br>
            <a:r>
              <a:rPr lang="en-US" b="1" dirty="0" smtClean="0"/>
              <a:t>Operations </a:t>
            </a:r>
            <a:r>
              <a:rPr lang="en-US" b="1" dirty="0"/>
              <a:t>/ </a:t>
            </a:r>
            <a:r>
              <a:rPr lang="en-US" b="1" dirty="0" smtClean="0"/>
              <a:t>Technology </a:t>
            </a:r>
            <a:r>
              <a:rPr lang="en-US" b="1" dirty="0"/>
              <a:t>Evaluation</a:t>
            </a:r>
            <a:endParaRPr lang="en-US" dirty="0"/>
          </a:p>
        </p:txBody>
      </p:sp>
      <p:sp>
        <p:nvSpPr>
          <p:cNvPr id="3" name="Content Placeholder 2"/>
          <p:cNvSpPr>
            <a:spLocks noGrp="1"/>
          </p:cNvSpPr>
          <p:nvPr>
            <p:ph idx="1"/>
          </p:nvPr>
        </p:nvSpPr>
        <p:spPr>
          <a:xfrm>
            <a:off x="457200" y="2971800"/>
            <a:ext cx="8229600" cy="3017520"/>
          </a:xfrm>
        </p:spPr>
        <p:txBody>
          <a:bodyPr/>
          <a:lstStyle/>
          <a:p>
            <a:pPr marL="0" indent="0">
              <a:buNone/>
            </a:pPr>
            <a:r>
              <a:rPr lang="en-US" dirty="0"/>
              <a:t>In May, the Director of Curriculum and Instruction and the District’s Technology Engineer will review the 3-Year Technology plan, and provide a list of technology-related staff professional development opportunities that were offered throughout the year, along with the upcoming workshops for the summer.</a:t>
            </a:r>
          </a:p>
          <a:p>
            <a:pPr marL="0" indent="0">
              <a:buNone/>
            </a:pPr>
            <a:endParaRPr lang="en-US" dirty="0"/>
          </a:p>
        </p:txBody>
      </p:sp>
    </p:spTree>
    <p:extLst>
      <p:ext uri="{BB962C8B-B14F-4D97-AF65-F5344CB8AC3E}">
        <p14:creationId xmlns:p14="http://schemas.microsoft.com/office/powerpoint/2010/main" val="152125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b="1" dirty="0"/>
              <a:t>Strategic Goal 6:</a:t>
            </a:r>
            <a:r>
              <a:rPr lang="en-US" dirty="0"/>
              <a:t/>
            </a:r>
            <a:br>
              <a:rPr lang="en-US" dirty="0"/>
            </a:br>
            <a:r>
              <a:rPr lang="en-US" b="1" dirty="0"/>
              <a:t>Staff Culture and </a:t>
            </a:r>
            <a:r>
              <a:rPr lang="en-US" b="1" dirty="0" smtClean="0"/>
              <a:t>Satisfaction</a:t>
            </a:r>
            <a:endParaRPr lang="en-US" dirty="0"/>
          </a:p>
        </p:txBody>
      </p:sp>
      <p:sp>
        <p:nvSpPr>
          <p:cNvPr id="3" name="Content Placeholder 2"/>
          <p:cNvSpPr>
            <a:spLocks noGrp="1"/>
          </p:cNvSpPr>
          <p:nvPr>
            <p:ph idx="1"/>
          </p:nvPr>
        </p:nvSpPr>
        <p:spPr>
          <a:xfrm>
            <a:off x="457200" y="2286000"/>
            <a:ext cx="8229600" cy="3855720"/>
          </a:xfrm>
        </p:spPr>
        <p:txBody>
          <a:bodyPr/>
          <a:lstStyle/>
          <a:p>
            <a:pPr marL="0" indent="0">
              <a:buNone/>
            </a:pPr>
            <a:r>
              <a:rPr lang="en-US" dirty="0"/>
              <a:t>To maintain a positive staff culture and high level of satisfaction, we will:</a:t>
            </a:r>
          </a:p>
          <a:p>
            <a:pPr marL="0" indent="0">
              <a:buNone/>
            </a:pPr>
            <a:r>
              <a:rPr lang="en-US" dirty="0"/>
              <a:t> </a:t>
            </a:r>
          </a:p>
          <a:p>
            <a:pPr marL="461963" lvl="0" indent="-461963" fontAlgn="base">
              <a:buNone/>
            </a:pPr>
            <a:r>
              <a:rPr lang="en-US" dirty="0" smtClean="0"/>
              <a:t>1.	Continue </a:t>
            </a:r>
            <a:r>
              <a:rPr lang="en-US" dirty="0"/>
              <a:t>to provide opportunities for staff to give feedback on district </a:t>
            </a:r>
            <a:r>
              <a:rPr lang="en-US" dirty="0" smtClean="0"/>
              <a:t>operations. </a:t>
            </a:r>
          </a:p>
          <a:p>
            <a:pPr marL="0" lvl="0" indent="0" fontAlgn="base">
              <a:buNone/>
            </a:pPr>
            <a:endParaRPr lang="en-US" dirty="0"/>
          </a:p>
          <a:p>
            <a:pPr marL="461963" lvl="0" indent="-461963" fontAlgn="base">
              <a:buNone/>
            </a:pPr>
            <a:r>
              <a:rPr lang="en-US" dirty="0" smtClean="0"/>
              <a:t>2.	Provide </a:t>
            </a:r>
            <a:r>
              <a:rPr lang="en-US" dirty="0"/>
              <a:t>competitive compensation to recruit and maintain high quality </a:t>
            </a:r>
            <a:r>
              <a:rPr lang="en-US" dirty="0" smtClean="0"/>
              <a:t>staff. </a:t>
            </a:r>
            <a:endParaRPr lang="en-US" dirty="0"/>
          </a:p>
        </p:txBody>
      </p:sp>
    </p:spTree>
    <p:extLst>
      <p:ext uri="{BB962C8B-B14F-4D97-AF65-F5344CB8AC3E}">
        <p14:creationId xmlns:p14="http://schemas.microsoft.com/office/powerpoint/2010/main" val="401780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normAutofit fontScale="90000"/>
          </a:bodyPr>
          <a:lstStyle/>
          <a:p>
            <a:r>
              <a:rPr lang="en-US" b="1" dirty="0"/>
              <a:t>Strategic Goal </a:t>
            </a:r>
            <a:r>
              <a:rPr lang="en-US" b="1" dirty="0" smtClean="0"/>
              <a:t>6:</a:t>
            </a:r>
            <a:br>
              <a:rPr lang="en-US" b="1" dirty="0" smtClean="0"/>
            </a:br>
            <a:r>
              <a:rPr lang="en-US" b="1" dirty="0" smtClean="0"/>
              <a:t>Staff </a:t>
            </a:r>
            <a:r>
              <a:rPr lang="en-US" b="1" dirty="0"/>
              <a:t>Culture and </a:t>
            </a:r>
            <a:r>
              <a:rPr lang="en-US" b="1" dirty="0" smtClean="0"/>
              <a:t>Satisfaction</a:t>
            </a:r>
            <a:br>
              <a:rPr lang="en-US" b="1" dirty="0" smtClean="0"/>
            </a:br>
            <a:r>
              <a:rPr lang="en-US" b="1" dirty="0" smtClean="0"/>
              <a:t>Action Plan</a:t>
            </a:r>
            <a:endParaRPr lang="en-US" dirty="0"/>
          </a:p>
        </p:txBody>
      </p:sp>
      <p:sp>
        <p:nvSpPr>
          <p:cNvPr id="3" name="Content Placeholder 2"/>
          <p:cNvSpPr>
            <a:spLocks noGrp="1"/>
          </p:cNvSpPr>
          <p:nvPr>
            <p:ph idx="1"/>
          </p:nvPr>
        </p:nvSpPr>
        <p:spPr>
          <a:xfrm>
            <a:off x="457200" y="2209800"/>
            <a:ext cx="8229600" cy="4236720"/>
          </a:xfrm>
        </p:spPr>
        <p:txBody>
          <a:bodyPr>
            <a:normAutofit fontScale="92500" lnSpcReduction="20000"/>
          </a:bodyPr>
          <a:lstStyle/>
          <a:p>
            <a:pPr marL="798513" indent="-798513">
              <a:buNone/>
            </a:pPr>
            <a:r>
              <a:rPr lang="en-US" dirty="0" smtClean="0"/>
              <a:t>6.1.a.</a:t>
            </a:r>
            <a:r>
              <a:rPr lang="en-US" dirty="0"/>
              <a:t> 	The superintendent will continue to visit each building and meet with certified and support staff monthly to gather input and to inform staff of any changes or issues that pertain to them.</a:t>
            </a:r>
          </a:p>
          <a:p>
            <a:pPr marL="798513" indent="-798513">
              <a:buNone/>
            </a:pPr>
            <a:r>
              <a:rPr lang="en-US" dirty="0"/>
              <a:t> </a:t>
            </a:r>
          </a:p>
          <a:p>
            <a:pPr marL="798513" indent="-798513">
              <a:buNone/>
            </a:pPr>
            <a:r>
              <a:rPr lang="en-US" dirty="0" smtClean="0"/>
              <a:t>6.1.b. </a:t>
            </a:r>
            <a:r>
              <a:rPr lang="en-US" dirty="0"/>
              <a:t>	Staff will be given an opportunity through an annual survey in May to share their concerns. Results will steer future changes and points of emphasis.</a:t>
            </a:r>
          </a:p>
          <a:p>
            <a:pPr marL="798513" indent="-798513">
              <a:buNone/>
            </a:pPr>
            <a:r>
              <a:rPr lang="en-US" dirty="0"/>
              <a:t> </a:t>
            </a:r>
          </a:p>
          <a:p>
            <a:pPr marL="798513" indent="-798513">
              <a:buNone/>
            </a:pPr>
            <a:r>
              <a:rPr lang="en-US" dirty="0"/>
              <a:t>6.2. 	Administration will continue to actively review the market rate for positions, and work within the budget to adjust the salaries in order to maintain competitive compensation for our </a:t>
            </a:r>
            <a:r>
              <a:rPr lang="en-US" dirty="0" smtClean="0"/>
              <a:t>employees.</a:t>
            </a:r>
            <a:endParaRPr lang="en-US" dirty="0"/>
          </a:p>
        </p:txBody>
      </p:sp>
    </p:spTree>
    <p:extLst>
      <p:ext uri="{BB962C8B-B14F-4D97-AF65-F5344CB8AC3E}">
        <p14:creationId xmlns:p14="http://schemas.microsoft.com/office/powerpoint/2010/main" val="169111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p:spPr>
        <p:txBody>
          <a:bodyPr>
            <a:normAutofit fontScale="90000"/>
          </a:bodyPr>
          <a:lstStyle/>
          <a:p>
            <a:r>
              <a:rPr lang="en-US" b="1" dirty="0"/>
              <a:t>Strategic Goal </a:t>
            </a:r>
            <a:r>
              <a:rPr lang="en-US" b="1" dirty="0" smtClean="0"/>
              <a:t>6:</a:t>
            </a:r>
            <a:br>
              <a:rPr lang="en-US" b="1" dirty="0" smtClean="0"/>
            </a:br>
            <a:r>
              <a:rPr lang="en-US" b="1" dirty="0" smtClean="0"/>
              <a:t>Staff </a:t>
            </a:r>
            <a:r>
              <a:rPr lang="en-US" b="1" dirty="0"/>
              <a:t>Culture and Satisfaction </a:t>
            </a:r>
            <a:r>
              <a:rPr lang="en-US" b="1" dirty="0" smtClean="0"/>
              <a:t>Evaluation</a:t>
            </a:r>
            <a:endParaRPr lang="en-US" dirty="0"/>
          </a:p>
        </p:txBody>
      </p:sp>
      <p:sp>
        <p:nvSpPr>
          <p:cNvPr id="3" name="Content Placeholder 2"/>
          <p:cNvSpPr>
            <a:spLocks noGrp="1"/>
          </p:cNvSpPr>
          <p:nvPr>
            <p:ph idx="1"/>
          </p:nvPr>
        </p:nvSpPr>
        <p:spPr>
          <a:xfrm>
            <a:off x="457200" y="3124200"/>
            <a:ext cx="8229600" cy="2941320"/>
          </a:xfrm>
        </p:spPr>
        <p:txBody>
          <a:bodyPr/>
          <a:lstStyle/>
          <a:p>
            <a:pPr marL="0" indent="0">
              <a:buNone/>
            </a:pPr>
            <a:r>
              <a:rPr lang="en-US" dirty="0"/>
              <a:t>When necessary, the superintendent will update the Medford School Board and finance committee on salary changes throughout the year. In June, the superintendent will review the results of staff satisfaction survey with the Medford School Board.</a:t>
            </a:r>
          </a:p>
          <a:p>
            <a:pPr marL="0" indent="0">
              <a:buNone/>
            </a:pPr>
            <a:endParaRPr lang="en-US" dirty="0"/>
          </a:p>
        </p:txBody>
      </p:sp>
    </p:spTree>
    <p:extLst>
      <p:ext uri="{BB962C8B-B14F-4D97-AF65-F5344CB8AC3E}">
        <p14:creationId xmlns:p14="http://schemas.microsoft.com/office/powerpoint/2010/main" val="2992659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fontScale="90000"/>
          </a:bodyPr>
          <a:lstStyle/>
          <a:p>
            <a:r>
              <a:rPr lang="en-US" b="1" dirty="0"/>
              <a:t>Strategic </a:t>
            </a:r>
            <a:r>
              <a:rPr lang="en-US" b="1" dirty="0" smtClean="0"/>
              <a:t>Goal 1</a:t>
            </a:r>
            <a:r>
              <a:rPr lang="en-US" b="1" dirty="0"/>
              <a:t>:  Academic Skills</a:t>
            </a:r>
            <a:endParaRPr lang="en-US" dirty="0"/>
          </a:p>
        </p:txBody>
      </p:sp>
      <p:sp>
        <p:nvSpPr>
          <p:cNvPr id="3" name="Content Placeholder 2"/>
          <p:cNvSpPr>
            <a:spLocks noGrp="1"/>
          </p:cNvSpPr>
          <p:nvPr>
            <p:ph idx="1"/>
          </p:nvPr>
        </p:nvSpPr>
        <p:spPr>
          <a:xfrm>
            <a:off x="457200" y="1371600"/>
            <a:ext cx="8229600" cy="4389120"/>
          </a:xfrm>
        </p:spPr>
        <p:txBody>
          <a:bodyPr>
            <a:noAutofit/>
          </a:bodyPr>
          <a:lstStyle/>
          <a:p>
            <a:pPr marL="0" indent="0">
              <a:buNone/>
            </a:pPr>
            <a:r>
              <a:rPr lang="en-US" sz="2200" dirty="0"/>
              <a:t>To continually show progress towards meeting or exceeding the Wisconsin State Standards and 21st Century Skills as evidenced by local, state and national assessments, we must work on the following areas</a:t>
            </a:r>
            <a:r>
              <a:rPr lang="en-US" sz="2200" dirty="0" smtClean="0"/>
              <a:t>:</a:t>
            </a:r>
          </a:p>
          <a:p>
            <a:pPr marL="0" indent="0">
              <a:buNone/>
            </a:pPr>
            <a:endParaRPr lang="en-US" sz="1600" dirty="0"/>
          </a:p>
          <a:p>
            <a:pPr marL="346075" lvl="0" indent="-346075">
              <a:buNone/>
            </a:pPr>
            <a:r>
              <a:rPr lang="en-US" sz="2200" dirty="0"/>
              <a:t>1</a:t>
            </a:r>
            <a:r>
              <a:rPr lang="en-US" sz="2200" dirty="0" smtClean="0"/>
              <a:t>.	Build </a:t>
            </a:r>
            <a:r>
              <a:rPr lang="en-US" sz="2200" dirty="0"/>
              <a:t>capacity in students to take ownership of their learning through the introduction of personalized learning techniques (adding more student voice and choice into the instructional day</a:t>
            </a:r>
            <a:r>
              <a:rPr lang="en-US" sz="2200" dirty="0" smtClean="0"/>
              <a:t>).</a:t>
            </a:r>
          </a:p>
          <a:p>
            <a:pPr marL="0" lvl="0" indent="0">
              <a:buNone/>
            </a:pPr>
            <a:endParaRPr lang="en-US" sz="1600" dirty="0" smtClean="0"/>
          </a:p>
          <a:p>
            <a:pPr marL="346075" lvl="0" indent="-346075">
              <a:buNone/>
            </a:pPr>
            <a:r>
              <a:rPr lang="en-US" sz="2200" dirty="0" smtClean="0"/>
              <a:t>2.	Build </a:t>
            </a:r>
            <a:r>
              <a:rPr lang="en-US" sz="2200" dirty="0"/>
              <a:t>capacity among staff to implement best practices by offering multiple training opportunities</a:t>
            </a:r>
            <a:r>
              <a:rPr lang="en-US" sz="2200" dirty="0" smtClean="0"/>
              <a:t>.</a:t>
            </a:r>
          </a:p>
          <a:p>
            <a:pPr marL="0" lvl="0" indent="0">
              <a:buNone/>
            </a:pPr>
            <a:endParaRPr lang="en-US" sz="1600" dirty="0"/>
          </a:p>
          <a:p>
            <a:pPr marL="346075" lvl="0" indent="-346075">
              <a:buNone/>
              <a:tabLst>
                <a:tab pos="346075" algn="l"/>
              </a:tabLst>
            </a:pPr>
            <a:r>
              <a:rPr lang="en-US" sz="2200" dirty="0" smtClean="0"/>
              <a:t>3. 	Creating </a:t>
            </a:r>
            <a:r>
              <a:rPr lang="en-US" sz="2200" dirty="0"/>
              <a:t>partnerships with community organizations to enhance student academic skills</a:t>
            </a:r>
            <a:r>
              <a:rPr lang="en-US" sz="2200" dirty="0" smtClean="0"/>
              <a:t>.</a:t>
            </a:r>
            <a:endParaRPr lang="en-US" sz="2200" dirty="0"/>
          </a:p>
        </p:txBody>
      </p:sp>
    </p:spTree>
    <p:extLst>
      <p:ext uri="{BB962C8B-B14F-4D97-AF65-F5344CB8AC3E}">
        <p14:creationId xmlns:p14="http://schemas.microsoft.com/office/powerpoint/2010/main" val="370744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Strategic Goal 1: </a:t>
            </a:r>
            <a:r>
              <a:rPr lang="en-US" b="1" dirty="0" smtClean="0"/>
              <a:t/>
            </a:r>
            <a:br>
              <a:rPr lang="en-US" b="1" dirty="0" smtClean="0"/>
            </a:br>
            <a:r>
              <a:rPr lang="en-US" b="1" dirty="0" smtClean="0"/>
              <a:t>Academic </a:t>
            </a:r>
            <a:r>
              <a:rPr lang="en-US" b="1" dirty="0"/>
              <a:t>Skills – Action Plan</a:t>
            </a:r>
            <a:endParaRPr lang="en-US" dirty="0"/>
          </a:p>
        </p:txBody>
      </p:sp>
      <p:sp>
        <p:nvSpPr>
          <p:cNvPr id="3" name="Content Placeholder 2"/>
          <p:cNvSpPr>
            <a:spLocks noGrp="1"/>
          </p:cNvSpPr>
          <p:nvPr>
            <p:ph idx="1"/>
          </p:nvPr>
        </p:nvSpPr>
        <p:spPr/>
        <p:txBody>
          <a:bodyPr>
            <a:normAutofit fontScale="70000" lnSpcReduction="20000"/>
          </a:bodyPr>
          <a:lstStyle/>
          <a:p>
            <a:pPr marL="461963" indent="-461963">
              <a:buNone/>
              <a:tabLst>
                <a:tab pos="230188" algn="l"/>
                <a:tab pos="461963" algn="l"/>
              </a:tabLst>
            </a:pPr>
            <a:r>
              <a:rPr lang="en-US" dirty="0" smtClean="0"/>
              <a:t>1.1.</a:t>
            </a:r>
            <a:r>
              <a:rPr lang="en-US" dirty="0"/>
              <a:t>	By </a:t>
            </a:r>
            <a:r>
              <a:rPr lang="en-US" dirty="0" smtClean="0"/>
              <a:t>August </a:t>
            </a:r>
            <a:r>
              <a:rPr lang="en-US" dirty="0"/>
              <a:t>2017, the administrative team will create a three-year plan for implementing personalized learning techniques in all appropriate classrooms. The plan will be presented to the Medford School </a:t>
            </a:r>
            <a:r>
              <a:rPr lang="en-US" dirty="0" smtClean="0"/>
              <a:t>Board when it is completed.</a:t>
            </a:r>
            <a:endParaRPr lang="en-US" dirty="0"/>
          </a:p>
          <a:p>
            <a:pPr marL="461963" indent="-461963">
              <a:buNone/>
              <a:tabLst>
                <a:tab pos="230188" algn="l"/>
                <a:tab pos="461963" algn="l"/>
              </a:tabLst>
            </a:pPr>
            <a:endParaRPr lang="en-US" dirty="0"/>
          </a:p>
          <a:p>
            <a:pPr marL="461963" indent="-461963">
              <a:buNone/>
              <a:tabLst>
                <a:tab pos="230188" algn="l"/>
                <a:tab pos="461963" algn="l"/>
              </a:tabLst>
            </a:pPr>
            <a:r>
              <a:rPr lang="en-US" dirty="0" smtClean="0"/>
              <a:t>1.2.	The </a:t>
            </a:r>
            <a:r>
              <a:rPr lang="en-US" dirty="0"/>
              <a:t>personalized learning plan (1.1) will include a list of professional development opportunities that staff will be able to participate in during the 2017-18 school year.  Through surveys and observations, additional professional development opportunities will be planned for subsequent years and will be dependent the needs of the teachers. </a:t>
            </a:r>
          </a:p>
          <a:p>
            <a:pPr marL="461963" indent="-461963">
              <a:buNone/>
              <a:tabLst>
                <a:tab pos="230188" algn="l"/>
                <a:tab pos="461963" algn="l"/>
              </a:tabLst>
            </a:pPr>
            <a:r>
              <a:rPr lang="en-US" dirty="0"/>
              <a:t> </a:t>
            </a:r>
          </a:p>
          <a:p>
            <a:pPr marL="461963" indent="-461963">
              <a:buNone/>
              <a:tabLst>
                <a:tab pos="230188" algn="l"/>
                <a:tab pos="461963" algn="l"/>
              </a:tabLst>
            </a:pPr>
            <a:r>
              <a:rPr lang="en-US" dirty="0" smtClean="0"/>
              <a:t>1.3.	We </a:t>
            </a:r>
            <a:r>
              <a:rPr lang="en-US" dirty="0"/>
              <a:t>will continue to provide community partnerships through our mentoring, apprenticeship, certificates of completion, Project Lead the Way, and </a:t>
            </a:r>
            <a:r>
              <a:rPr lang="en-US" dirty="0"/>
              <a:t>transcripted</a:t>
            </a:r>
            <a:r>
              <a:rPr lang="en-US" dirty="0"/>
              <a:t> credit programs. We will also continue to partner with the community on the Reality Fair, Homegrown Success, and Junior Achievement programs. In addition, we will continue to seek out additional opportunities for community partnerships.</a:t>
            </a:r>
          </a:p>
          <a:p>
            <a:pPr marL="461963" indent="-461963">
              <a:tabLst>
                <a:tab pos="230188" algn="l"/>
                <a:tab pos="461963" algn="l"/>
              </a:tabLst>
            </a:pPr>
            <a:endParaRPr lang="en-US" dirty="0"/>
          </a:p>
        </p:txBody>
      </p:sp>
    </p:spTree>
    <p:extLst>
      <p:ext uri="{BB962C8B-B14F-4D97-AF65-F5344CB8AC3E}">
        <p14:creationId xmlns:p14="http://schemas.microsoft.com/office/powerpoint/2010/main" val="3093171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Strategic Goal 1:</a:t>
            </a:r>
            <a:br>
              <a:rPr lang="en-US" dirty="0" smtClean="0"/>
            </a:br>
            <a:r>
              <a:rPr lang="en-US" dirty="0" smtClean="0"/>
              <a:t>Academic Skills - Evaluation</a:t>
            </a:r>
            <a:endParaRPr lang="en-US" dirty="0"/>
          </a:p>
        </p:txBody>
      </p:sp>
      <p:sp>
        <p:nvSpPr>
          <p:cNvPr id="3" name="Content Placeholder 2"/>
          <p:cNvSpPr>
            <a:spLocks noGrp="1"/>
          </p:cNvSpPr>
          <p:nvPr>
            <p:ph idx="1"/>
          </p:nvPr>
        </p:nvSpPr>
        <p:spPr/>
        <p:txBody>
          <a:bodyPr/>
          <a:lstStyle/>
          <a:p>
            <a:pPr marL="0" indent="0">
              <a:buNone/>
            </a:pPr>
            <a:r>
              <a:rPr lang="en-US" dirty="0"/>
              <a:t>An evaluation of state assessment scores, along with a review of community partnerships programs, will be presented to the Medford School Board in November by the Director of Curriculum and Instruction and the high school guidance department</a:t>
            </a:r>
            <a:r>
              <a:rPr lang="en-US" dirty="0" smtClean="0"/>
              <a:t>.</a:t>
            </a:r>
          </a:p>
          <a:p>
            <a:pPr marL="0" indent="0">
              <a:buNone/>
            </a:pPr>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141681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4400" dirty="0" smtClean="0"/>
              <a:t>Strategic Goal 2:</a:t>
            </a:r>
            <a:r>
              <a:rPr lang="en-US" sz="3200" dirty="0" smtClean="0"/>
              <a:t/>
            </a:r>
            <a:br>
              <a:rPr lang="en-US" sz="3200" dirty="0" smtClean="0"/>
            </a:br>
            <a:r>
              <a:rPr lang="en-US" sz="3200" dirty="0" smtClean="0"/>
              <a:t>Physical / Mental / Social / Emotional Health</a:t>
            </a:r>
            <a:endParaRPr lang="en-US" sz="3200" dirty="0"/>
          </a:p>
        </p:txBody>
      </p:sp>
      <p:sp>
        <p:nvSpPr>
          <p:cNvPr id="3" name="Content Placeholder 2"/>
          <p:cNvSpPr>
            <a:spLocks noGrp="1"/>
          </p:cNvSpPr>
          <p:nvPr>
            <p:ph idx="1"/>
          </p:nvPr>
        </p:nvSpPr>
        <p:spPr>
          <a:xfrm>
            <a:off x="457200" y="1676400"/>
            <a:ext cx="8229600" cy="4389120"/>
          </a:xfrm>
        </p:spPr>
        <p:txBody>
          <a:bodyPr>
            <a:normAutofit fontScale="92500" lnSpcReduction="10000"/>
          </a:bodyPr>
          <a:lstStyle/>
          <a:p>
            <a:pPr marL="0" indent="0">
              <a:buNone/>
            </a:pPr>
            <a:r>
              <a:rPr lang="en-US" dirty="0"/>
              <a:t>To maintain the quality of and increase our services for our students and families who struggle with physical, mental, social and emotional health issues</a:t>
            </a:r>
            <a:r>
              <a:rPr lang="en-US" dirty="0" smtClean="0"/>
              <a:t>.</a:t>
            </a:r>
          </a:p>
          <a:p>
            <a:pPr marL="0" indent="0">
              <a:buNone/>
            </a:pPr>
            <a:endParaRPr lang="en-US" dirty="0"/>
          </a:p>
          <a:p>
            <a:pPr marL="346075" lvl="0" indent="-346075" fontAlgn="base">
              <a:buNone/>
            </a:pPr>
            <a:r>
              <a:rPr lang="en-US" dirty="0" smtClean="0"/>
              <a:t>1. 	To </a:t>
            </a:r>
            <a:r>
              <a:rPr lang="en-US" dirty="0"/>
              <a:t>continually update and improve upon our current physical, mental, social and emotional health services.</a:t>
            </a:r>
          </a:p>
          <a:p>
            <a:pPr marL="346075" lvl="0" indent="-346075" fontAlgn="base">
              <a:buNone/>
            </a:pPr>
            <a:endParaRPr lang="en-US" dirty="0" smtClean="0"/>
          </a:p>
          <a:p>
            <a:pPr marL="346075" lvl="0" indent="-346075" fontAlgn="base">
              <a:buNone/>
            </a:pPr>
            <a:r>
              <a:rPr lang="en-US" dirty="0" smtClean="0"/>
              <a:t>2. 	Protect </a:t>
            </a:r>
            <a:r>
              <a:rPr lang="en-US" dirty="0"/>
              <a:t>our current physical, mental, social and emotional health services by offering competitive salaries.</a:t>
            </a:r>
          </a:p>
          <a:p>
            <a:pPr marL="346075" lvl="0" indent="-346075" fontAlgn="base">
              <a:buNone/>
            </a:pPr>
            <a:endParaRPr lang="en-US" dirty="0" smtClean="0"/>
          </a:p>
          <a:p>
            <a:pPr marL="346075" lvl="0" indent="-346075" fontAlgn="base">
              <a:buNone/>
            </a:pPr>
            <a:r>
              <a:rPr lang="en-US" dirty="0" smtClean="0"/>
              <a:t>3. 	Seek </a:t>
            </a:r>
            <a:r>
              <a:rPr lang="en-US" dirty="0"/>
              <a:t>out additional supports for our students and families.</a:t>
            </a:r>
          </a:p>
          <a:p>
            <a:endParaRPr lang="en-US" dirty="0"/>
          </a:p>
        </p:txBody>
      </p:sp>
    </p:spTree>
    <p:extLst>
      <p:ext uri="{BB962C8B-B14F-4D97-AF65-F5344CB8AC3E}">
        <p14:creationId xmlns:p14="http://schemas.microsoft.com/office/powerpoint/2010/main" val="292508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Strategic Goal 2:</a:t>
            </a:r>
            <a:r>
              <a:rPr lang="en-US" sz="3600" dirty="0" smtClean="0"/>
              <a:t/>
            </a:r>
            <a:br>
              <a:rPr lang="en-US" sz="3600" dirty="0" smtClean="0"/>
            </a:br>
            <a:r>
              <a:rPr lang="en-US" sz="3600" dirty="0" smtClean="0"/>
              <a:t>Physical / Mental / Social / Emotion Health</a:t>
            </a:r>
            <a:br>
              <a:rPr lang="en-US" sz="3600" dirty="0" smtClean="0"/>
            </a:br>
            <a:r>
              <a:rPr lang="en-US" sz="3600" dirty="0" smtClean="0"/>
              <a:t>Action Plan</a:t>
            </a:r>
            <a:endParaRPr lang="en-US" sz="3600" dirty="0"/>
          </a:p>
        </p:txBody>
      </p:sp>
      <p:sp>
        <p:nvSpPr>
          <p:cNvPr id="3" name="Content Placeholder 2"/>
          <p:cNvSpPr>
            <a:spLocks noGrp="1"/>
          </p:cNvSpPr>
          <p:nvPr>
            <p:ph idx="1"/>
          </p:nvPr>
        </p:nvSpPr>
        <p:spPr/>
        <p:txBody>
          <a:bodyPr>
            <a:normAutofit fontScale="70000" lnSpcReduction="20000"/>
          </a:bodyPr>
          <a:lstStyle/>
          <a:p>
            <a:pPr marL="568325" indent="-568325">
              <a:buNone/>
            </a:pPr>
            <a:r>
              <a:rPr lang="en-US" dirty="0" smtClean="0"/>
              <a:t>2.1.a. </a:t>
            </a:r>
            <a:r>
              <a:rPr lang="en-US" dirty="0"/>
              <a:t>	Before the 2017-18 school year, research the possibility of hiring a second school social worker for the middle and high schools. </a:t>
            </a:r>
          </a:p>
          <a:p>
            <a:pPr marL="568325" indent="-568325">
              <a:buNone/>
            </a:pPr>
            <a:r>
              <a:rPr lang="en-US" dirty="0"/>
              <a:t> </a:t>
            </a:r>
          </a:p>
          <a:p>
            <a:pPr marL="568325" indent="-568325">
              <a:buNone/>
            </a:pPr>
            <a:r>
              <a:rPr lang="en-US" dirty="0" smtClean="0"/>
              <a:t>2.1.b. </a:t>
            </a:r>
            <a:r>
              <a:rPr lang="en-US" dirty="0"/>
              <a:t>	Before the 2017-18 school year, research and determine if a third school psychologist is needed.</a:t>
            </a:r>
          </a:p>
          <a:p>
            <a:pPr marL="568325" indent="-568325">
              <a:buNone/>
            </a:pPr>
            <a:r>
              <a:rPr lang="en-US" dirty="0"/>
              <a:t> </a:t>
            </a:r>
          </a:p>
          <a:p>
            <a:pPr marL="568325" indent="-568325">
              <a:buNone/>
            </a:pPr>
            <a:r>
              <a:rPr lang="en-US" dirty="0" smtClean="0"/>
              <a:t>2.2. </a:t>
            </a:r>
            <a:r>
              <a:rPr lang="en-US" dirty="0"/>
              <a:t>	Continue to offer the market rate for specialized positions such as school psychologists, in order to provide the necessary services to our students.</a:t>
            </a:r>
          </a:p>
          <a:p>
            <a:pPr marL="568325" indent="-568325">
              <a:buNone/>
            </a:pPr>
            <a:r>
              <a:rPr lang="en-US" dirty="0"/>
              <a:t> </a:t>
            </a:r>
          </a:p>
          <a:p>
            <a:pPr marL="568325" indent="-568325">
              <a:buNone/>
            </a:pPr>
            <a:r>
              <a:rPr lang="en-US" dirty="0" smtClean="0"/>
              <a:t>2.3.a. </a:t>
            </a:r>
            <a:r>
              <a:rPr lang="en-US" dirty="0"/>
              <a:t>	By the beginning of the 2017-18 school year, we will expand the CARES Model (Children and Adolescents Reaching Emotional Success) to include a mental health counselor available every day Monday through Thursday in 2017-18. </a:t>
            </a:r>
          </a:p>
          <a:p>
            <a:pPr marL="568325" indent="-568325">
              <a:buNone/>
            </a:pPr>
            <a:endParaRPr lang="en-US" dirty="0"/>
          </a:p>
          <a:p>
            <a:pPr marL="568325" indent="-568325">
              <a:buNone/>
            </a:pPr>
            <a:r>
              <a:rPr lang="en-US" dirty="0" smtClean="0"/>
              <a:t>2.3.b.</a:t>
            </a:r>
            <a:r>
              <a:rPr lang="en-US" dirty="0"/>
              <a:t>	By June of 2017, reach a decision whether or not to expand PBIS (Positive Behavioral Intervention and Supports) to the high school</a:t>
            </a:r>
            <a:r>
              <a:rPr lang="en-US" dirty="0" smtClean="0"/>
              <a:t>.</a:t>
            </a:r>
            <a:endParaRPr lang="en-US" dirty="0"/>
          </a:p>
        </p:txBody>
      </p:sp>
    </p:spTree>
    <p:extLst>
      <p:ext uri="{BB962C8B-B14F-4D97-AF65-F5344CB8AC3E}">
        <p14:creationId xmlns:p14="http://schemas.microsoft.com/office/powerpoint/2010/main" val="47056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1143000"/>
          </a:xfrm>
        </p:spPr>
        <p:txBody>
          <a:bodyPr>
            <a:noAutofit/>
          </a:bodyPr>
          <a:lstStyle/>
          <a:p>
            <a:r>
              <a:rPr lang="en-US" sz="4400" dirty="0"/>
              <a:t>Strategic Goal 2:</a:t>
            </a:r>
            <a:r>
              <a:rPr lang="en-US" sz="3600" dirty="0"/>
              <a:t/>
            </a:r>
            <a:br>
              <a:rPr lang="en-US" sz="3600" dirty="0"/>
            </a:br>
            <a:r>
              <a:rPr lang="en-US" sz="3600" dirty="0"/>
              <a:t>Physical / Mental / Social / Emotion Health</a:t>
            </a:r>
            <a:br>
              <a:rPr lang="en-US" sz="3600" dirty="0"/>
            </a:br>
            <a:r>
              <a:rPr lang="en-US" sz="3600" dirty="0" smtClean="0"/>
              <a:t>Evaluation</a:t>
            </a:r>
            <a:endParaRPr lang="en-US" sz="3200" dirty="0"/>
          </a:p>
        </p:txBody>
      </p:sp>
      <p:sp>
        <p:nvSpPr>
          <p:cNvPr id="3" name="Content Placeholder 2"/>
          <p:cNvSpPr>
            <a:spLocks noGrp="1"/>
          </p:cNvSpPr>
          <p:nvPr>
            <p:ph idx="1"/>
          </p:nvPr>
        </p:nvSpPr>
        <p:spPr>
          <a:xfrm>
            <a:off x="457200" y="2819400"/>
            <a:ext cx="8229600" cy="3505200"/>
          </a:xfrm>
        </p:spPr>
        <p:txBody>
          <a:bodyPr/>
          <a:lstStyle/>
          <a:p>
            <a:pPr marL="0" indent="0">
              <a:buNone/>
            </a:pPr>
            <a:r>
              <a:rPr lang="en-US" dirty="0"/>
              <a:t>An evaluation of current and new physical, mental, social, emotional health programs will be presented to the Medford School Board in December of each year by the Director of Special Ed and Student Services.</a:t>
            </a:r>
          </a:p>
          <a:p>
            <a:pPr marL="0" indent="0">
              <a:buNone/>
            </a:pPr>
            <a:endParaRPr lang="en-US" dirty="0"/>
          </a:p>
        </p:txBody>
      </p:sp>
    </p:spTree>
    <p:extLst>
      <p:ext uri="{BB962C8B-B14F-4D97-AF65-F5344CB8AC3E}">
        <p14:creationId xmlns:p14="http://schemas.microsoft.com/office/powerpoint/2010/main" val="1913114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dirty="0"/>
              <a:t>Strategic Goal 3:</a:t>
            </a:r>
            <a:r>
              <a:rPr lang="en-US" sz="4000" dirty="0"/>
              <a:t/>
            </a:r>
            <a:br>
              <a:rPr lang="en-US" sz="4000" dirty="0"/>
            </a:br>
            <a:r>
              <a:rPr lang="en-US" sz="4000" b="1" dirty="0"/>
              <a:t>Alcohol and Other Drug Abuse (AODA</a:t>
            </a:r>
            <a:r>
              <a:rPr lang="en-US" sz="4000" b="1" dirty="0" smtClean="0"/>
              <a:t>)</a:t>
            </a:r>
            <a:endParaRPr lang="en-US" sz="4000" dirty="0"/>
          </a:p>
        </p:txBody>
      </p:sp>
      <p:sp>
        <p:nvSpPr>
          <p:cNvPr id="3" name="Content Placeholder 2"/>
          <p:cNvSpPr>
            <a:spLocks noGrp="1"/>
          </p:cNvSpPr>
          <p:nvPr>
            <p:ph idx="1"/>
          </p:nvPr>
        </p:nvSpPr>
        <p:spPr/>
        <p:txBody>
          <a:bodyPr>
            <a:normAutofit lnSpcReduction="10000"/>
          </a:bodyPr>
          <a:lstStyle/>
          <a:p>
            <a:pPr marL="0" indent="0">
              <a:buNone/>
            </a:pPr>
            <a:r>
              <a:rPr lang="en-US" dirty="0"/>
              <a:t>To encourage a drug free lifestyle.</a:t>
            </a:r>
          </a:p>
          <a:p>
            <a:pPr marL="0" indent="0">
              <a:buNone/>
            </a:pPr>
            <a:r>
              <a:rPr lang="en-US" dirty="0"/>
              <a:t> </a:t>
            </a:r>
          </a:p>
          <a:p>
            <a:pPr marL="461963" lvl="0" indent="-461963" fontAlgn="base">
              <a:buNone/>
            </a:pPr>
            <a:r>
              <a:rPr lang="en-US" dirty="0" smtClean="0"/>
              <a:t>1.	Expand </a:t>
            </a:r>
            <a:r>
              <a:rPr lang="en-US" dirty="0"/>
              <a:t>what we do with Raiders Committed, by continuing to get student input in the programs and policies related to AODA issues and education</a:t>
            </a:r>
            <a:r>
              <a:rPr lang="en-US" dirty="0" smtClean="0"/>
              <a:t>.</a:t>
            </a:r>
          </a:p>
          <a:p>
            <a:pPr marL="0" lvl="0" indent="0" fontAlgn="base">
              <a:buNone/>
            </a:pPr>
            <a:endParaRPr lang="en-US" dirty="0"/>
          </a:p>
          <a:p>
            <a:pPr marL="346075" lvl="0" indent="-346075" fontAlgn="base">
              <a:buNone/>
            </a:pPr>
            <a:r>
              <a:rPr lang="en-US" dirty="0" smtClean="0"/>
              <a:t>2. 	Continue </a:t>
            </a:r>
            <a:r>
              <a:rPr lang="en-US" dirty="0"/>
              <a:t>to work with Drug Endangered Children Committee, Taylor County Meth Prevention Campaign, and Taylor County Drug Opposition Partners to plan activities for our staff, students and community. </a:t>
            </a:r>
          </a:p>
          <a:p>
            <a:pPr marL="0" indent="0">
              <a:buNone/>
            </a:pPr>
            <a:endParaRPr lang="en-US" dirty="0"/>
          </a:p>
        </p:txBody>
      </p:sp>
    </p:spTree>
    <p:extLst>
      <p:ext uri="{BB962C8B-B14F-4D97-AF65-F5344CB8AC3E}">
        <p14:creationId xmlns:p14="http://schemas.microsoft.com/office/powerpoint/2010/main" val="2492554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90600"/>
            <a:ext cx="8229600" cy="1143000"/>
          </a:xfrm>
        </p:spPr>
        <p:txBody>
          <a:bodyPr>
            <a:noAutofit/>
          </a:bodyPr>
          <a:lstStyle/>
          <a:p>
            <a:r>
              <a:rPr lang="en-US" sz="4400" b="1" dirty="0"/>
              <a:t>Strategic Goal 3</a:t>
            </a:r>
            <a:r>
              <a:rPr lang="en-US" sz="4400" b="1" dirty="0" smtClean="0"/>
              <a:t>:</a:t>
            </a:r>
            <a:r>
              <a:rPr lang="en-US" sz="4000" b="1" dirty="0" smtClean="0"/>
              <a:t/>
            </a:r>
            <a:br>
              <a:rPr lang="en-US" sz="4000" b="1" dirty="0" smtClean="0"/>
            </a:br>
            <a:r>
              <a:rPr lang="en-US" sz="4000" b="1" dirty="0" smtClean="0"/>
              <a:t>Alcohol </a:t>
            </a:r>
            <a:r>
              <a:rPr lang="en-US" sz="4000" b="1" dirty="0"/>
              <a:t>and Other Drug Abuse (AODA) </a:t>
            </a:r>
            <a:r>
              <a:rPr lang="en-US" sz="4000" b="1" dirty="0" smtClean="0"/>
              <a:t> </a:t>
            </a:r>
            <a:r>
              <a:rPr lang="en-US" sz="4000" b="1" dirty="0"/>
              <a:t>Action </a:t>
            </a:r>
            <a:r>
              <a:rPr lang="en-US" sz="4000" b="1" dirty="0" smtClean="0"/>
              <a:t>Plan</a:t>
            </a:r>
            <a:endParaRPr lang="en-US" sz="4000" dirty="0"/>
          </a:p>
        </p:txBody>
      </p:sp>
      <p:sp>
        <p:nvSpPr>
          <p:cNvPr id="3" name="Content Placeholder 2"/>
          <p:cNvSpPr>
            <a:spLocks noGrp="1"/>
          </p:cNvSpPr>
          <p:nvPr>
            <p:ph idx="1"/>
          </p:nvPr>
        </p:nvSpPr>
        <p:spPr>
          <a:xfrm>
            <a:off x="457200" y="2286000"/>
            <a:ext cx="8229600" cy="4038600"/>
          </a:xfrm>
        </p:spPr>
        <p:txBody>
          <a:bodyPr>
            <a:normAutofit fontScale="92500"/>
          </a:bodyPr>
          <a:lstStyle/>
          <a:p>
            <a:pPr marL="568325" indent="-568325">
              <a:buNone/>
            </a:pPr>
            <a:r>
              <a:rPr lang="en-US" dirty="0" smtClean="0"/>
              <a:t>3.1. </a:t>
            </a:r>
            <a:r>
              <a:rPr lang="en-US" dirty="0"/>
              <a:t>	Raiders Committed will meet weekly under the direction of a certified staff member to plan activities, review policies, and plan trainings for their peers. </a:t>
            </a:r>
          </a:p>
          <a:p>
            <a:pPr marL="568325" indent="-568325">
              <a:buNone/>
            </a:pPr>
            <a:r>
              <a:rPr lang="en-US" dirty="0"/>
              <a:t> </a:t>
            </a:r>
          </a:p>
          <a:p>
            <a:pPr marL="568325" indent="-568325">
              <a:buNone/>
            </a:pPr>
            <a:r>
              <a:rPr lang="en-US" dirty="0" smtClean="0"/>
              <a:t>3.2. </a:t>
            </a:r>
            <a:r>
              <a:rPr lang="en-US" dirty="0"/>
              <a:t>	Medford School District Staff, such as Director of Student Services, guidance counselors and principals, will continue to be active participants in community AODA initiatives. Discussion topics and concerns will be shared with our staff at monthly faculty meetings.  </a:t>
            </a:r>
          </a:p>
        </p:txBody>
      </p:sp>
    </p:spTree>
    <p:extLst>
      <p:ext uri="{BB962C8B-B14F-4D97-AF65-F5344CB8AC3E}">
        <p14:creationId xmlns:p14="http://schemas.microsoft.com/office/powerpoint/2010/main" val="204422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308</TotalTime>
  <Words>430</Words>
  <Application>Microsoft Office PowerPoint</Application>
  <PresentationFormat>On-screen Show (4:3)</PresentationFormat>
  <Paragraphs>97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Strategic Planning Goals</vt:lpstr>
      <vt:lpstr>Strategic Goal 1:  Academic Skills</vt:lpstr>
      <vt:lpstr>Strategic Goal 1:  Academic Skills – Action Plan</vt:lpstr>
      <vt:lpstr>Strategic Goal 1: Academic Skills - Evaluation</vt:lpstr>
      <vt:lpstr>Strategic Goal 2: Physical / Mental / Social / Emotional Health</vt:lpstr>
      <vt:lpstr>Strategic Goal 2: Physical / Mental / Social / Emotion Health Action Plan</vt:lpstr>
      <vt:lpstr>Strategic Goal 2: Physical / Mental / Social / Emotion Health Evaluation</vt:lpstr>
      <vt:lpstr>Strategic Goal 3: Alcohol and Other Drug Abuse (AODA)</vt:lpstr>
      <vt:lpstr>Strategic Goal 3: Alcohol and Other Drug Abuse (AODA)  Action Plan</vt:lpstr>
      <vt:lpstr>Strategic Goal 3: Alcohol and Other Drug Abuse (AODA) Evaluation</vt:lpstr>
      <vt:lpstr>Strategic Goal 4:  Life Skills</vt:lpstr>
      <vt:lpstr>Strategic Goal 4: Life Skills - Action Plan</vt:lpstr>
      <vt:lpstr>Strategic Goal 4: Life Skills - Evaluation</vt:lpstr>
      <vt:lpstr>Strategic Goal 5: Operations / Technology</vt:lpstr>
      <vt:lpstr>Strategic Goal 5: Operations / Technology Action Plan</vt:lpstr>
      <vt:lpstr>Strategic Goal 5: Operations / Technology Evaluation</vt:lpstr>
      <vt:lpstr>Strategic Goal 6: Staff Culture and Satisfaction</vt:lpstr>
      <vt:lpstr>Strategic Goal 6: Staff Culture and Satisfaction Action Plan</vt:lpstr>
      <vt:lpstr>Strategic Goal 6: Staff Culture and Satisfaction Evaluation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staff</dc:creator>
  <cp:lastModifiedBy>staff</cp:lastModifiedBy>
  <cp:revision>15</cp:revision>
  <dcterms:created xsi:type="dcterms:W3CDTF">2017-02-20T14:33:38Z</dcterms:created>
  <dcterms:modified xsi:type="dcterms:W3CDTF">2017-02-20T19:42:30Z</dcterms:modified>
</cp:coreProperties>
</file>