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6" r:id="rId4"/>
    <p:sldId id="264" r:id="rId5"/>
    <p:sldId id="273" r:id="rId6"/>
    <p:sldId id="267" r:id="rId7"/>
    <p:sldId id="270" r:id="rId8"/>
    <p:sldId id="271" r:id="rId9"/>
    <p:sldId id="272" r:id="rId10"/>
    <p:sldId id="281" r:id="rId11"/>
    <p:sldId id="284" r:id="rId12"/>
    <p:sldId id="285" r:id="rId13"/>
    <p:sldId id="286" r:id="rId14"/>
    <p:sldId id="28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323"/>
    <a:srgbClr val="822323"/>
    <a:srgbClr val="B32317"/>
    <a:srgbClr val="7C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80" d="100"/>
          <a:sy n="80" d="100"/>
        </p:scale>
        <p:origin x="-243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BE30-47D6-4F90-BBC4-A2B8698C9B6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9750C-84AA-4852-9C9E-93B7870AA9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7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750C-84AA-4852-9C9E-93B7870AA9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simple and</a:t>
            </a:r>
            <a:r>
              <a:rPr lang="en-US" baseline="0" dirty="0" smtClean="0"/>
              <a:t> increase the complexity as the system matures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750C-84AA-4852-9C9E-93B7870AA90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5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3A5B-E79C-4B12-8286-AF1246F7A5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750C-84AA-4852-9C9E-93B7870AA9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28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750C-84AA-4852-9C9E-93B7870AA9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gets measured gets 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750C-84AA-4852-9C9E-93B7870AA9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8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Understandable and reasonable</a:t>
            </a:r>
            <a:r>
              <a:rPr lang="en-US" baseline="0" dirty="0" smtClean="0"/>
              <a:t> (plan on a page) </a:t>
            </a:r>
          </a:p>
          <a:p>
            <a:r>
              <a:rPr lang="en-US" baseline="0" dirty="0" smtClean="0"/>
              <a:t>Discuss linkages with the community… focal point can be the vision and strategic planning for the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750C-84AA-4852-9C9E-93B7870AA9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9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Continuous</a:t>
            </a:r>
            <a:r>
              <a:rPr lang="en-US" baseline="0" dirty="0" smtClean="0"/>
              <a:t> and constant process – becomes a way of life</a:t>
            </a:r>
          </a:p>
          <a:p>
            <a:r>
              <a:rPr lang="en-US" baseline="0" dirty="0" smtClean="0"/>
              <a:t>Modeling strong leadership practices</a:t>
            </a:r>
          </a:p>
          <a:p>
            <a:r>
              <a:rPr lang="en-US" baseline="0" dirty="0" smtClean="0"/>
              <a:t>“What gets measured gets done”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750C-84AA-4852-9C9E-93B7870AA9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8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 planning</a:t>
            </a:r>
            <a:r>
              <a:rPr lang="en-US" baseline="0" dirty="0" smtClean="0"/>
              <a:t> is a key school board tool</a:t>
            </a:r>
          </a:p>
          <a:p>
            <a:r>
              <a:rPr lang="en-US" baseline="0" dirty="0" smtClean="0"/>
              <a:t>Meaningful board actions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750C-84AA-4852-9C9E-93B7870AA9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79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Times New Roman"/>
              </a:rPr>
              <a:t>MANAGING A STRATEGIC PROCESS</a:t>
            </a:r>
          </a:p>
          <a:p>
            <a:r>
              <a:rPr lang="en-US" dirty="0">
                <a:ea typeface="Calibri"/>
                <a:cs typeface="Times New Roman"/>
              </a:rPr>
              <a:t> </a:t>
            </a:r>
          </a:p>
          <a:p>
            <a:r>
              <a:rPr lang="en-US" dirty="0">
                <a:ea typeface="Calibri"/>
                <a:cs typeface="Times New Roman"/>
              </a:rPr>
              <a:t>The District now has a strategic plan: so now what? The Board of Education, senior administrators, staff members and community members have developed a strategic plan document with strategies and tactics. This is the first phase of operating strategically. </a:t>
            </a:r>
          </a:p>
          <a:p>
            <a:endParaRPr lang="en-US" dirty="0">
              <a:ea typeface="Calibri"/>
              <a:cs typeface="Times New Roman"/>
            </a:endParaRPr>
          </a:p>
          <a:p>
            <a:r>
              <a:rPr lang="en-US" dirty="0">
                <a:ea typeface="Calibri"/>
                <a:cs typeface="Times New Roman"/>
              </a:rPr>
              <a:t>The next phase is to convert the “Plan” into action. This is done by developing specific action plans for each strategy or tactic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750C-84AA-4852-9C9E-93B7870AA9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6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D486F5-83F1-45AF-818F-BCF350C1805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02F485-5DBB-4574-BC58-118892CAC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brown@wasb.org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57" y="152400"/>
            <a:ext cx="8610600" cy="6858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4419600" cy="1905000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rgbClr val="822323"/>
                </a:solidFill>
                <a:latin typeface="Calibri" pitchFamily="34" charset="0"/>
              </a:rPr>
              <a:t> </a:t>
            </a:r>
            <a:r>
              <a:rPr lang="en-US" sz="4000" dirty="0" smtClean="0">
                <a:solidFill>
                  <a:srgbClr val="822323"/>
                </a:solidFill>
                <a:latin typeface="Calibri" pitchFamily="34" charset="0"/>
              </a:rPr>
              <a:t>Organizational Consulting</a:t>
            </a:r>
            <a:endParaRPr lang="en-US" sz="4000" dirty="0">
              <a:solidFill>
                <a:srgbClr val="822323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09800" y="3733800"/>
            <a:ext cx="7620000" cy="2286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Stakeholder-Driven  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Strategic Planning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228600"/>
            <a:ext cx="6324600" cy="914400"/>
          </a:xfrm>
          <a:prstGeom prst="rect">
            <a:avLst/>
          </a:prstGeom>
          <a:gradFill flip="none" rotWithShape="1">
            <a:gsLst>
              <a:gs pos="0">
                <a:srgbClr val="862323">
                  <a:shade val="30000"/>
                  <a:satMod val="115000"/>
                </a:srgbClr>
              </a:gs>
              <a:gs pos="50000">
                <a:srgbClr val="862323">
                  <a:shade val="67500"/>
                  <a:satMod val="115000"/>
                </a:srgbClr>
              </a:gs>
              <a:gs pos="100000">
                <a:srgbClr val="862323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71" y="533400"/>
            <a:ext cx="3119458" cy="4648200"/>
          </a:xfrm>
          <a:prstGeom prst="rect">
            <a:avLst/>
          </a:prstGeom>
          <a:ln w="28575">
            <a:solidFill>
              <a:srgbClr val="862323"/>
            </a:solidFill>
          </a:ln>
          <a:effectLst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228600" y="5943600"/>
            <a:ext cx="8610600" cy="762000"/>
          </a:xfrm>
          <a:prstGeom prst="rect">
            <a:avLst/>
          </a:prstGeom>
          <a:gradFill flip="none" rotWithShape="1">
            <a:gsLst>
              <a:gs pos="0">
                <a:srgbClr val="822323">
                  <a:shade val="30000"/>
                  <a:satMod val="115000"/>
                </a:srgbClr>
              </a:gs>
              <a:gs pos="50000">
                <a:srgbClr val="822323">
                  <a:shade val="67500"/>
                  <a:satMod val="115000"/>
                </a:srgbClr>
              </a:gs>
              <a:gs pos="100000">
                <a:srgbClr val="82232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rajan Pro" pitchFamily="18" charset="0"/>
            </a:endParaRPr>
          </a:p>
          <a:p>
            <a:pPr algn="ctr"/>
            <a:r>
              <a:rPr lang="en-US" dirty="0" smtClean="0">
                <a:latin typeface="Trajan Pro" pitchFamily="18" charset="0"/>
              </a:rPr>
              <a:t>Supporting, Promoting, and Advancing </a:t>
            </a:r>
            <a:r>
              <a:rPr lang="en-US" smtClean="0">
                <a:latin typeface="Trajan Pro" pitchFamily="18" charset="0"/>
              </a:rPr>
              <a:t>Public Education</a:t>
            </a:r>
            <a:endParaRPr lang="en-US" dirty="0" smtClean="0">
              <a:latin typeface="Trajan Pro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WASB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0"/>
            <a:ext cx="2200166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Celebrate your successes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Communicate </a:t>
            </a:r>
          </a:p>
          <a:p>
            <a:pPr marL="109728" indent="0">
              <a:buNone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Linkage with the communities (internal and </a:t>
            </a:r>
          </a:p>
          <a:p>
            <a:pPr marL="109728" indent="0">
              <a:buNone/>
            </a:pPr>
            <a:r>
              <a:rPr lang="en-US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external)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the monitoring reports from the previous planning cycle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Master Stakeholder Driven Strategic Plan</a:t>
            </a:r>
          </a:p>
          <a:p>
            <a:pPr marL="109728" indent="0">
              <a:buNone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Identify plan components to carry forward (if </a:t>
            </a:r>
          </a:p>
          <a:p>
            <a:pPr marL="109728" indent="0">
              <a:buNone/>
            </a:pPr>
            <a:r>
              <a:rPr lang="en-US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any)</a:t>
            </a:r>
          </a:p>
          <a:p>
            <a:pPr marL="109728" indent="0">
              <a:buNone/>
            </a:pPr>
            <a:r>
              <a:rPr lang="en-US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Identify new plan components for the next </a:t>
            </a:r>
          </a:p>
          <a:p>
            <a:pPr marL="109728" indent="0">
              <a:buNone/>
            </a:pPr>
            <a:r>
              <a:rPr lang="en-US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cycle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Annual Plan Update </a:t>
            </a:r>
            <a:br>
              <a:rPr lang="en-US" sz="4400" dirty="0" smtClean="0">
                <a:solidFill>
                  <a:srgbClr val="00B0F0"/>
                </a:solidFill>
                <a:latin typeface="Lucida Sans" panose="020B0602030504020204" pitchFamily="34" charset="0"/>
              </a:rPr>
            </a:br>
            <a:r>
              <a:rPr lang="en-US" sz="2700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(Stakeholder Driven Strategic Planning Steering Committee) </a:t>
            </a:r>
            <a:endParaRPr lang="en-US" sz="2700" dirty="0">
              <a:solidFill>
                <a:srgbClr val="00B0F0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3" descr="Corsi pizzaiolo - Silvio Cicch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867400"/>
            <a:ext cx="3657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en-US" dirty="0" smtClean="0"/>
              <a:t>Laser-like focus on student learning.</a:t>
            </a:r>
          </a:p>
          <a:p>
            <a:pPr marL="624078" indent="-514350">
              <a:buAutoNum type="arabicPeriod"/>
            </a:pPr>
            <a:r>
              <a:rPr lang="en-US" dirty="0" smtClean="0"/>
              <a:t>Multiple levels of support for social-emotional well-being of students.</a:t>
            </a:r>
          </a:p>
          <a:p>
            <a:pPr marL="624078" indent="-514350">
              <a:buAutoNum type="arabicPeriod"/>
            </a:pPr>
            <a:r>
              <a:rPr lang="en-US" dirty="0" smtClean="0"/>
              <a:t>Sustained community involvement initiatives.</a:t>
            </a:r>
          </a:p>
          <a:p>
            <a:pPr marL="624078" indent="-514350">
              <a:buAutoNum type="arabicPeriod"/>
            </a:pPr>
            <a:r>
              <a:rPr lang="en-US" dirty="0" smtClean="0"/>
              <a:t>Developing a data collection and reporting system.</a:t>
            </a:r>
          </a:p>
          <a:p>
            <a:pPr marL="624078" indent="-514350">
              <a:buAutoNum type="arabicPeriod"/>
            </a:pPr>
            <a:r>
              <a:rPr lang="en-US" dirty="0" smtClean="0"/>
              <a:t>Creating periodic board development sessions.</a:t>
            </a:r>
          </a:p>
          <a:p>
            <a:pPr marL="624078" indent="-514350">
              <a:buAutoNum type="arabicPeriod"/>
            </a:pPr>
            <a:r>
              <a:rPr lang="en-US" dirty="0" smtClean="0"/>
              <a:t>Monitor progress at regular board meetings. </a:t>
            </a:r>
          </a:p>
          <a:p>
            <a:pPr marL="624078" indent="-514350"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Consultant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1026" name="Picture 2" descr="C:\Users\albrown.OUTHOUSE\Downloads\IMG_1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of the Stakeholder-Driven Strategic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Results of Your Hard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of Education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Implementation Resources and Tools </a:t>
            </a:r>
          </a:p>
          <a:p>
            <a:endParaRPr lang="en-US" dirty="0"/>
          </a:p>
          <a:p>
            <a:r>
              <a:rPr lang="en-US" dirty="0" smtClean="0"/>
              <a:t>(These sides are additional information that cam be shared with the School Board now or in the future)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management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Individuals, departments or committees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Move beyond the board and admin.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or success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and reporting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Implementation </a:t>
            </a:r>
            <a:endParaRPr lang="en-US" dirty="0">
              <a:latin typeface="Lucida Sans" panose="020B0602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87" y="448092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is directly responsible for management: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Superintendent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Scope and scale of the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Work is carried out by individuals or groups (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old and new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Connection between the policy and means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Clarity of roles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Explicit outcomes, monitoring, and timelines (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Process MANAGEMENT </a:t>
            </a:r>
            <a:endParaRPr lang="en-US" dirty="0">
              <a:solidFill>
                <a:srgbClr val="00B0F0"/>
              </a:solidFill>
              <a:latin typeface="Lucida Sans" panose="020B0602030504020204" pitchFamily="34" charset="0"/>
            </a:endParaRPr>
          </a:p>
        </p:txBody>
      </p:sp>
      <p:pic>
        <p:nvPicPr>
          <p:cNvPr id="6146" name="Picture 2" descr="C:\Users\albrown.OUTHOUSE\AppData\Local\Microsoft\Windows\Temporary Internet Files\Content.IE5\HB229A3E\aprend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81" y="5279448"/>
            <a:ext cx="2097037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Communicate with the community outside of the board meeting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Linkage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towards outcomes or goals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Move beyond comfort zone of most 	board members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Plan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“district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message” based on vision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Key communicators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external</a:t>
            </a:r>
          </a:p>
          <a:p>
            <a:pPr marL="109728" indent="0">
              <a:buNone/>
            </a:pPr>
            <a:endParaRPr lang="en-US" sz="3600" dirty="0"/>
          </a:p>
          <a:p>
            <a:pPr marL="109728" indent="0">
              <a:buNone/>
            </a:pPr>
            <a:endParaRPr lang="en-US" sz="3600" dirty="0" smtClean="0"/>
          </a:p>
          <a:p>
            <a:pPr marL="109728" indent="0" algn="ctr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Communication </a:t>
            </a:r>
            <a:endParaRPr lang="en-US" dirty="0">
              <a:solidFill>
                <a:srgbClr val="00B0F0"/>
              </a:solidFill>
              <a:latin typeface="Lucida Sans" panose="020B0602030504020204" pitchFamily="34" charset="0"/>
            </a:endParaRPr>
          </a:p>
        </p:txBody>
      </p:sp>
      <p:pic>
        <p:nvPicPr>
          <p:cNvPr id="7170" name="Picture 2" descr="C:\Users\albrown.OUTHOUSE\AppData\Local\Microsoft\Windows\Temporary Internet Files\Content.IE5\JV901O6D\listening-feedback-communic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78" y="5151000"/>
            <a:ext cx="3022022" cy="17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of the outcomes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SMART goals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Measure the results not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Consistent monitoring by the </a:t>
            </a:r>
          </a:p>
          <a:p>
            <a:pPr marL="393192" lvl="1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board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Scheduled and formal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“Making reasonable progress”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Board action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Accountability </a:t>
            </a:r>
            <a:endParaRPr lang="en-US" dirty="0">
              <a:solidFill>
                <a:srgbClr val="00B0F0"/>
              </a:solidFill>
              <a:latin typeface="Lucida Sans" panose="020B0602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857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 Agenda Planning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Yearly plan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Timeline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a helpful to communicate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expectations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cycle in a good place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Balance the work load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School board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  <a:p>
            <a:pPr marL="109728" indent="0">
              <a:buNone/>
            </a:pPr>
            <a:r>
              <a:rPr lang="en-US" sz="3200" dirty="0"/>
              <a:t>	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Frequency: Monitoring progress</a:t>
            </a:r>
            <a:endParaRPr lang="en-US" sz="3600" dirty="0">
              <a:solidFill>
                <a:srgbClr val="00B0F0"/>
              </a:solidFill>
              <a:latin typeface="Lucida Sans" panose="020B0602030504020204" pitchFamily="34" charset="0"/>
            </a:endParaRPr>
          </a:p>
        </p:txBody>
      </p:sp>
      <p:pic>
        <p:nvPicPr>
          <p:cNvPr id="8194" name="Picture 2" descr="C:\Users\albrown.OUTHOUSE\AppData\Local\Microsoft\Windows\Temporary Internet Files\Content.IE5\UU89ILGC\figure-magnifying-glas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101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23" y="-8906"/>
            <a:ext cx="9677400" cy="10134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74965" y="685800"/>
            <a:ext cx="6781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822323"/>
                </a:solidFill>
                <a:latin typeface="Calibri" pitchFamily="34" charset="0"/>
              </a:rPr>
              <a:t>Stakeholder-Driven Strategic Planning: </a:t>
            </a:r>
          </a:p>
          <a:p>
            <a:pPr algn="ctr"/>
            <a:r>
              <a:rPr lang="en-US" sz="4800" b="1" dirty="0" smtClean="0">
                <a:solidFill>
                  <a:srgbClr val="822323"/>
                </a:solidFill>
                <a:latin typeface="Calibri" pitchFamily="34" charset="0"/>
              </a:rPr>
              <a:t> Plan Review</a:t>
            </a:r>
          </a:p>
          <a:p>
            <a:endParaRPr lang="en-US" sz="6000" b="1" dirty="0">
              <a:solidFill>
                <a:srgbClr val="822323"/>
              </a:solidFill>
              <a:latin typeface="Calibri" pitchFamily="34" charset="0"/>
            </a:endParaRPr>
          </a:p>
        </p:txBody>
      </p:sp>
      <p:pic>
        <p:nvPicPr>
          <p:cNvPr id="7" name="Picture 6" descr="WASB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508486"/>
            <a:ext cx="1012934" cy="1122615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1752600" y="50673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862323"/>
                </a:solidFill>
                <a:latin typeface="Calibri" pitchFamily="34" charset="0"/>
              </a:rPr>
              <a:t>Al Brown, Organizational Services</a:t>
            </a:r>
            <a:endParaRPr lang="en-US" sz="3600" b="1" dirty="0">
              <a:solidFill>
                <a:srgbClr val="862323"/>
              </a:solidFill>
              <a:latin typeface="Calibri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1752600" y="571585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862323"/>
                </a:solidFill>
                <a:latin typeface="Calibri" pitchFamily="34" charset="0"/>
              </a:rPr>
              <a:t>Email: </a:t>
            </a:r>
            <a:r>
              <a:rPr lang="en-US" sz="2000" b="1" dirty="0" smtClean="0">
                <a:solidFill>
                  <a:srgbClr val="862323"/>
                </a:solidFill>
                <a:latin typeface="Calibri" pitchFamily="34" charset="0"/>
                <a:hlinkClick r:id="rId5"/>
              </a:rPr>
              <a:t>abrown@wasb.org</a:t>
            </a:r>
            <a:endParaRPr lang="en-US" sz="2000" b="1" dirty="0" smtClean="0">
              <a:solidFill>
                <a:srgbClr val="862323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srgbClr val="862323"/>
                </a:solidFill>
                <a:latin typeface="Calibri" pitchFamily="34" charset="0"/>
              </a:rPr>
              <a:t>Phone: 715-577-0913</a:t>
            </a:r>
            <a:endParaRPr lang="en-US" sz="2000" b="1" dirty="0">
              <a:solidFill>
                <a:srgbClr val="86232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Knowledge and Skills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graduate students having attained individually challenging levels </a:t>
            </a:r>
            <a:r>
              <a:rPr lang="en-US" sz="2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marL="109728" indent="0">
              <a:buNone/>
            </a:pPr>
            <a:r>
              <a:rPr lang="en-US" sz="2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academic </a:t>
            </a:r>
            <a:r>
              <a:rPr lang="en-US" sz="2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with the ability to apply their knowledge and skills.</a:t>
            </a:r>
          </a:p>
          <a:p>
            <a:pPr marL="109728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09728" indent="0">
              <a:buNone/>
            </a:pPr>
            <a:r>
              <a:rPr lang="en-US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 </a:t>
            </a: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The Common Core State Standards will be integrated within all Learning Targets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 These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Learning targets will be published for all grade levels and classes.  2013-14 </a:t>
            </a: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 2</a:t>
            </a: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Educator Effectiveness initiative will be piloted and deployed in the 2014-15 school year. </a:t>
            </a:r>
            <a:endParaRPr lang="en-US" sz="29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 3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New student assessments (e.g. Smarter Balanced Assessment, PALS, EPAS) will be deployed to measure student performance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>
              <a:buNone/>
            </a:pPr>
            <a:endParaRPr lang="en-US" sz="2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 4</a:t>
            </a: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strategies will be modified based on measures of student performance to improve learning</a:t>
            </a:r>
            <a:r>
              <a:rPr lang="en-US" sz="2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 </a:t>
            </a: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Gaps in student performance will be reduced by 10- percent each year.</a:t>
            </a:r>
          </a:p>
          <a:p>
            <a:pPr marL="109728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Goal Areas – Sample</a:t>
            </a:r>
            <a:endParaRPr lang="en-US" sz="40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3" descr="HARD Goals Vs SMART Goals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15000"/>
            <a:ext cx="1447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Lucida Sans" panose="020B0602030504020204" pitchFamily="34" charset="0"/>
              </a:rPr>
              <a:t>Monitoring Schedule - Sample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229600" cy="39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029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Mission = District Mission and Vision; AK&amp;S = Academic Knowledge and Skills; H&amp;S = Health and Safety; C&amp;C  = College and Career; CO of our S = Community Ownership of Our Schools</a:t>
            </a:r>
          </a:p>
        </p:txBody>
      </p:sp>
      <p:pic>
        <p:nvPicPr>
          <p:cNvPr id="2" name="Picture 1" descr="Just click on one of the units on the left to learn abou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25" y="5952530"/>
            <a:ext cx="2543175" cy="9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Tools</a:t>
            </a:r>
            <a:r>
              <a:rPr lang="en-US" sz="40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endParaRPr lang="en-US" sz="2700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76544"/>
            <a:ext cx="6691745" cy="59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065795"/>
            <a:ext cx="228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PDSA</a:t>
            </a:r>
            <a:r>
              <a:rPr lang="en-US" sz="4000" b="1" i="1" dirty="0" smtClean="0"/>
              <a:t> </a:t>
            </a:r>
          </a:p>
          <a:p>
            <a:r>
              <a:rPr lang="en-US" sz="2800" b="1" i="1" dirty="0" smtClean="0"/>
              <a:t>  </a:t>
            </a:r>
            <a:r>
              <a:rPr lang="en-US" sz="2800" b="1" i="1" dirty="0" smtClean="0">
                <a:solidFill>
                  <a:srgbClr val="00B0F0"/>
                </a:solidFill>
              </a:rPr>
              <a:t>or the </a:t>
            </a:r>
            <a:r>
              <a:rPr lang="en-US" sz="4000" b="1" i="1" dirty="0" smtClean="0">
                <a:solidFill>
                  <a:srgbClr val="FF0000"/>
                </a:solidFill>
              </a:rPr>
              <a:t>Deming Cycle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Presentation and review of the draft strategic plan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Recommendation for minor changes and updates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Steering Committee approval and recommendation to the Board of Education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/>
          <a:lstStyle/>
          <a:p>
            <a:r>
              <a:rPr lang="en-US" dirty="0" smtClean="0"/>
              <a:t>Final Draft </a:t>
            </a:r>
            <a:endParaRPr lang="en-US" dirty="0"/>
          </a:p>
        </p:txBody>
      </p:sp>
      <p:pic>
        <p:nvPicPr>
          <p:cNvPr id="1028" name="Picture 4" descr="C:\Users\albrown.OUTHOUSE\AppData\Local\Microsoft\Windows\Temporary Internet Files\Content.IE5\02OQOYMF\congratula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42" y="1143000"/>
            <a:ext cx="516747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Changes from the previous draft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Review of the strategies when compared to the committee and community documentation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Review </a:t>
            </a:r>
            <a:r>
              <a:rPr lang="en-US" dirty="0"/>
              <a:t>s</a:t>
            </a:r>
            <a:r>
              <a:rPr lang="en-US" dirty="0" smtClean="0"/>
              <a:t>trategic plan document  (handout)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of the Plan Strategies and Outcomes</a:t>
            </a:r>
          </a:p>
        </p:txBody>
      </p:sp>
    </p:spTree>
    <p:extLst>
      <p:ext uri="{BB962C8B-B14F-4D97-AF65-F5344CB8AC3E}">
        <p14:creationId xmlns:p14="http://schemas.microsoft.com/office/powerpoint/2010/main" val="25796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 of the Draft Strategies</a:t>
            </a:r>
            <a:endParaRPr lang="en-US" dirty="0"/>
          </a:p>
        </p:txBody>
      </p:sp>
      <p:pic>
        <p:nvPicPr>
          <p:cNvPr id="2051" name="Picture 3" descr="C:\Users\albrown.OUTHOUSE\AppData\Local\Microsoft\Windows\Temporary Internet Files\Content.IE5\9PGCAKB0\blog-comment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44" y="3352800"/>
            <a:ext cx="65627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Discussion of the Strategic Themes or Goals</a:t>
            </a:r>
          </a:p>
          <a:p>
            <a:r>
              <a:rPr lang="en-US" dirty="0" smtClean="0"/>
              <a:t>  Controversial notes or issues</a:t>
            </a:r>
          </a:p>
          <a:p>
            <a:pPr lvl="0">
              <a:buClr>
                <a:srgbClr val="822323"/>
              </a:buClr>
            </a:pPr>
            <a:r>
              <a:rPr lang="en-US" dirty="0">
                <a:solidFill>
                  <a:prstClr val="black"/>
                </a:solidFill>
              </a:rPr>
              <a:t>Review of the </a:t>
            </a:r>
            <a:r>
              <a:rPr lang="en-US" dirty="0" smtClean="0">
                <a:solidFill>
                  <a:prstClr val="black"/>
                </a:solidFill>
              </a:rPr>
              <a:t>strategies and/or outcomes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822323"/>
              </a:buClr>
            </a:pPr>
            <a:r>
              <a:rPr lang="en-US" dirty="0">
                <a:solidFill>
                  <a:prstClr val="black"/>
                </a:solidFill>
              </a:rPr>
              <a:t>Are there items that warrant a closer look or a strategic objective? 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srgbClr val="822323"/>
              </a:buClr>
            </a:pPr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dirty="0">
                <a:solidFill>
                  <a:prstClr val="black"/>
                </a:solidFill>
              </a:rPr>
              <a:t>which strategy does it belong? </a:t>
            </a:r>
            <a:endParaRPr lang="en-US" dirty="0" smtClean="0"/>
          </a:p>
          <a:p>
            <a:r>
              <a:rPr lang="en-US" dirty="0" smtClean="0"/>
              <a:t>Area for potential revision</a:t>
            </a:r>
          </a:p>
          <a:p>
            <a:pPr lvl="1"/>
            <a:r>
              <a:rPr lang="en-US" dirty="0" smtClean="0"/>
              <a:t>What are the criteria for revision?</a:t>
            </a:r>
          </a:p>
          <a:p>
            <a:pPr lvl="1"/>
            <a:r>
              <a:rPr lang="en-US" dirty="0" smtClean="0"/>
              <a:t>Why is this important?</a:t>
            </a:r>
          </a:p>
          <a:p>
            <a:pPr lvl="1"/>
            <a:r>
              <a:rPr lang="en-US" dirty="0" smtClean="0"/>
              <a:t>What is the educational or community impact of this revision? </a:t>
            </a:r>
          </a:p>
          <a:p>
            <a:pPr lvl="1"/>
            <a:r>
              <a:rPr lang="en-US" dirty="0" smtClean="0"/>
              <a:t>Where is the support for this revision in the data?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Changes or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352800"/>
            <a:ext cx="8229600" cy="1143000"/>
          </a:xfrm>
        </p:spPr>
        <p:txBody>
          <a:bodyPr/>
          <a:lstStyle/>
          <a:p>
            <a:r>
              <a:rPr lang="en-US" dirty="0" smtClean="0"/>
              <a:t>Board Meeting</a:t>
            </a:r>
            <a:endParaRPr lang="en-US" dirty="0"/>
          </a:p>
        </p:txBody>
      </p:sp>
      <p:pic>
        <p:nvPicPr>
          <p:cNvPr id="3074" name="Picture 2" descr="C:\Users\albrown.OUTHOUSE\AppData\Local\Microsoft\Windows\Temporary Internet Files\Content.IE5\JV901O6D\meeting_room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599946" cy="34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Final strategic plan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lan to be assembled from the findings of Steering Committee’s work</a:t>
            </a:r>
          </a:p>
          <a:p>
            <a:r>
              <a:rPr lang="en-US" dirty="0" smtClean="0"/>
              <a:t>Highlight current initiatives </a:t>
            </a:r>
          </a:p>
          <a:p>
            <a:pPr lvl="1"/>
            <a:r>
              <a:rPr lang="en-US" dirty="0" smtClean="0"/>
              <a:t>Monitoring cycle (e.g. Plan-Do-Study-Act deployment strategy)</a:t>
            </a:r>
          </a:p>
          <a:p>
            <a:pPr lvl="2"/>
            <a:r>
              <a:rPr lang="en-US" dirty="0" smtClean="0"/>
              <a:t>Board member roles</a:t>
            </a:r>
          </a:p>
          <a:p>
            <a:pPr lvl="2"/>
            <a:r>
              <a:rPr lang="en-US" dirty="0" smtClean="0"/>
              <a:t>Committee structure</a:t>
            </a:r>
          </a:p>
          <a:p>
            <a:pPr lvl="2"/>
            <a:r>
              <a:rPr lang="en-US" dirty="0" smtClean="0"/>
              <a:t>Charges to the committee (recommend formal documentation) </a:t>
            </a:r>
          </a:p>
          <a:p>
            <a:pPr lvl="1"/>
            <a:r>
              <a:rPr lang="en-US" dirty="0" smtClean="0"/>
              <a:t>Discussion of process as it relates to board work</a:t>
            </a:r>
          </a:p>
          <a:p>
            <a:r>
              <a:rPr lang="en-US" dirty="0" smtClean="0"/>
              <a:t>Date of board meeting</a:t>
            </a:r>
          </a:p>
          <a:p>
            <a:pPr lvl="1"/>
            <a:r>
              <a:rPr lang="en-US" dirty="0" smtClean="0"/>
              <a:t>Finalize the plan for board approval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Board of Education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&amp;#x0D;&amp;#x0A;&amp;#x0D;&amp;#x0A;&amp;#x0D;&amp;#x0A;&amp;#x0D;&amp;#x0A;Prepare, Assess&amp;#x0D;&amp;#x0A;and Respond &amp;#x0D;&amp;#x0A; (PAR) Consulting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 - &amp;quot;Title Here&amp;quot;&quot;/&gt;&lt;property id=&quot;20307&quot; value=&quot;25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822323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3242</TotalTime>
  <Words>654</Words>
  <Application>Microsoft Office PowerPoint</Application>
  <PresentationFormat>On-screen Show (4:3)</PresentationFormat>
  <Paragraphs>167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 Organizational Consulting</vt:lpstr>
      <vt:lpstr>PowerPoint Presentation</vt:lpstr>
      <vt:lpstr>Meeting Goals</vt:lpstr>
      <vt:lpstr>Final Draft </vt:lpstr>
      <vt:lpstr>Presentation of the Plan Strategies and Outcomes</vt:lpstr>
      <vt:lpstr>Discussion of the Draft Strategies</vt:lpstr>
      <vt:lpstr>Possible Changes or Modifications</vt:lpstr>
      <vt:lpstr>Board Meeting</vt:lpstr>
      <vt:lpstr>Board of Education Meeting</vt:lpstr>
      <vt:lpstr>Annual Plan Update  (Stakeholder Driven Strategic Planning Steering Committee) </vt:lpstr>
      <vt:lpstr>Consultant Recommendations</vt:lpstr>
      <vt:lpstr>THANK YOU </vt:lpstr>
      <vt:lpstr>Presentation of the Stakeholder-Driven Strategic Plan</vt:lpstr>
      <vt:lpstr>Board of Education</vt:lpstr>
      <vt:lpstr>Implementation </vt:lpstr>
      <vt:lpstr>Process MANAGEMENT </vt:lpstr>
      <vt:lpstr>Communication </vt:lpstr>
      <vt:lpstr>Accountability </vt:lpstr>
      <vt:lpstr>Frequency: Monitoring progress</vt:lpstr>
      <vt:lpstr>Goal Areas – Sample</vt:lpstr>
      <vt:lpstr>Monitoring Schedule - Sample</vt:lpstr>
      <vt:lpstr>Tools </vt:lpstr>
    </vt:vector>
  </TitlesOfParts>
  <Company>Wisconsin Association of School Boards,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Patti Welch</dc:creator>
  <cp:lastModifiedBy>staff</cp:lastModifiedBy>
  <cp:revision>42</cp:revision>
  <dcterms:created xsi:type="dcterms:W3CDTF">2009-10-28T19:35:03Z</dcterms:created>
  <dcterms:modified xsi:type="dcterms:W3CDTF">2017-02-21T14:32:15Z</dcterms:modified>
</cp:coreProperties>
</file>